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79" r:id="rId3"/>
    <p:sldId id="280" r:id="rId4"/>
    <p:sldId id="333" r:id="rId5"/>
    <p:sldId id="334" r:id="rId6"/>
    <p:sldId id="483" r:id="rId7"/>
    <p:sldId id="278" r:id="rId8"/>
    <p:sldId id="336" r:id="rId9"/>
    <p:sldId id="494" r:id="rId10"/>
    <p:sldId id="259" r:id="rId11"/>
    <p:sldId id="261" r:id="rId12"/>
    <p:sldId id="484" r:id="rId13"/>
    <p:sldId id="390" r:id="rId14"/>
    <p:sldId id="485" r:id="rId15"/>
    <p:sldId id="486" r:id="rId16"/>
    <p:sldId id="487" r:id="rId17"/>
    <p:sldId id="488" r:id="rId18"/>
    <p:sldId id="489" r:id="rId19"/>
    <p:sldId id="490" r:id="rId20"/>
    <p:sldId id="491" r:id="rId21"/>
    <p:sldId id="492" r:id="rId22"/>
    <p:sldId id="493" r:id="rId23"/>
    <p:sldId id="339" r:id="rId24"/>
    <p:sldId id="257" r:id="rId25"/>
    <p:sldId id="343" r:id="rId26"/>
    <p:sldId id="338" r:id="rId27"/>
    <p:sldId id="282" r:id="rId28"/>
    <p:sldId id="290" r:id="rId29"/>
    <p:sldId id="291" r:id="rId30"/>
    <p:sldId id="292" r:id="rId31"/>
    <p:sldId id="294" r:id="rId32"/>
    <p:sldId id="304" r:id="rId33"/>
    <p:sldId id="303" r:id="rId34"/>
    <p:sldId id="308" r:id="rId35"/>
    <p:sldId id="264" r:id="rId36"/>
    <p:sldId id="266" r:id="rId37"/>
    <p:sldId id="267" r:id="rId38"/>
    <p:sldId id="295" r:id="rId39"/>
    <p:sldId id="296" r:id="rId40"/>
    <p:sldId id="306" r:id="rId41"/>
    <p:sldId id="270" r:id="rId42"/>
    <p:sldId id="302" r:id="rId43"/>
    <p:sldId id="271" r:id="rId44"/>
    <p:sldId id="272" r:id="rId45"/>
    <p:sldId id="283" r:id="rId46"/>
    <p:sldId id="284" r:id="rId47"/>
    <p:sldId id="286" r:id="rId48"/>
    <p:sldId id="287" r:id="rId49"/>
    <p:sldId id="381" r:id="rId50"/>
    <p:sldId id="382" r:id="rId51"/>
    <p:sldId id="340" r:id="rId52"/>
    <p:sldId id="341" r:id="rId53"/>
    <p:sldId id="288" r:id="rId54"/>
    <p:sldId id="307" r:id="rId55"/>
    <p:sldId id="285" r:id="rId56"/>
    <p:sldId id="311" r:id="rId57"/>
    <p:sldId id="314" r:id="rId58"/>
  </p:sldIdLst>
  <p:sldSz cx="9144000" cy="6858000" type="screen4x3"/>
  <p:notesSz cx="7315200" cy="9601200"/>
  <p:defaultTextStyle>
    <a:defPPr>
      <a:defRPr lang="en-US"/>
    </a:defPPr>
    <a:lvl1pPr algn="l" rtl="0" fontAlgn="base">
      <a:spcBef>
        <a:spcPct val="0"/>
      </a:spcBef>
      <a:spcAft>
        <a:spcPct val="0"/>
      </a:spcAft>
      <a:buFont typeface="Arial" panose="020B0604020202020204" pitchFamily="34" charset="0"/>
      <a:defRPr sz="2800" b="1" kern="1200">
        <a:solidFill>
          <a:schemeClr val="tx1"/>
        </a:solidFill>
        <a:latin typeface="Arial" panose="020B0604020202020204" pitchFamily="34" charset="0"/>
        <a:ea typeface="+mn-ea"/>
        <a:cs typeface="+mn-cs"/>
      </a:defRPr>
    </a:lvl1pPr>
    <a:lvl2pPr marL="457200" algn="l" rtl="0" fontAlgn="base">
      <a:spcBef>
        <a:spcPct val="0"/>
      </a:spcBef>
      <a:spcAft>
        <a:spcPct val="0"/>
      </a:spcAft>
      <a:buFont typeface="Arial" panose="020B0604020202020204" pitchFamily="34" charset="0"/>
      <a:defRPr sz="2800" b="1" kern="1200">
        <a:solidFill>
          <a:schemeClr val="tx1"/>
        </a:solidFill>
        <a:latin typeface="Arial" panose="020B0604020202020204" pitchFamily="34" charset="0"/>
        <a:ea typeface="+mn-ea"/>
        <a:cs typeface="+mn-cs"/>
      </a:defRPr>
    </a:lvl2pPr>
    <a:lvl3pPr marL="914400" algn="l" rtl="0" fontAlgn="base">
      <a:spcBef>
        <a:spcPct val="0"/>
      </a:spcBef>
      <a:spcAft>
        <a:spcPct val="0"/>
      </a:spcAft>
      <a:buFont typeface="Arial" panose="020B0604020202020204" pitchFamily="34" charset="0"/>
      <a:defRPr sz="2800" b="1" kern="1200">
        <a:solidFill>
          <a:schemeClr val="tx1"/>
        </a:solidFill>
        <a:latin typeface="Arial" panose="020B0604020202020204" pitchFamily="34" charset="0"/>
        <a:ea typeface="+mn-ea"/>
        <a:cs typeface="+mn-cs"/>
      </a:defRPr>
    </a:lvl3pPr>
    <a:lvl4pPr marL="1371600" algn="l" rtl="0" fontAlgn="base">
      <a:spcBef>
        <a:spcPct val="0"/>
      </a:spcBef>
      <a:spcAft>
        <a:spcPct val="0"/>
      </a:spcAft>
      <a:buFont typeface="Arial" panose="020B0604020202020204" pitchFamily="34" charset="0"/>
      <a:defRPr sz="2800" b="1" kern="1200">
        <a:solidFill>
          <a:schemeClr val="tx1"/>
        </a:solidFill>
        <a:latin typeface="Arial" panose="020B0604020202020204" pitchFamily="34" charset="0"/>
        <a:ea typeface="+mn-ea"/>
        <a:cs typeface="+mn-cs"/>
      </a:defRPr>
    </a:lvl4pPr>
    <a:lvl5pPr marL="1828800" algn="l" rtl="0" fontAlgn="base">
      <a:spcBef>
        <a:spcPct val="0"/>
      </a:spcBef>
      <a:spcAft>
        <a:spcPct val="0"/>
      </a:spcAft>
      <a:buFont typeface="Arial" panose="020B0604020202020204" pitchFamily="34" charset="0"/>
      <a:defRPr sz="2800" b="1" kern="1200">
        <a:solidFill>
          <a:schemeClr val="tx1"/>
        </a:solidFill>
        <a:latin typeface="Arial" panose="020B0604020202020204" pitchFamily="34" charset="0"/>
        <a:ea typeface="+mn-ea"/>
        <a:cs typeface="+mn-cs"/>
      </a:defRPr>
    </a:lvl5pPr>
    <a:lvl6pPr marL="2286000" algn="l" defTabSz="914400" rtl="0" eaLnBrk="1" latinLnBrk="0" hangingPunct="1">
      <a:defRPr sz="2800" b="1" kern="1200">
        <a:solidFill>
          <a:schemeClr val="tx1"/>
        </a:solidFill>
        <a:latin typeface="Arial" panose="020B0604020202020204" pitchFamily="34" charset="0"/>
        <a:ea typeface="+mn-ea"/>
        <a:cs typeface="+mn-cs"/>
      </a:defRPr>
    </a:lvl6pPr>
    <a:lvl7pPr marL="2743200" algn="l" defTabSz="914400" rtl="0" eaLnBrk="1" latinLnBrk="0" hangingPunct="1">
      <a:defRPr sz="2800" b="1" kern="1200">
        <a:solidFill>
          <a:schemeClr val="tx1"/>
        </a:solidFill>
        <a:latin typeface="Arial" panose="020B0604020202020204" pitchFamily="34" charset="0"/>
        <a:ea typeface="+mn-ea"/>
        <a:cs typeface="+mn-cs"/>
      </a:defRPr>
    </a:lvl7pPr>
    <a:lvl8pPr marL="3200400" algn="l" defTabSz="914400" rtl="0" eaLnBrk="1" latinLnBrk="0" hangingPunct="1">
      <a:defRPr sz="2800" b="1" kern="1200">
        <a:solidFill>
          <a:schemeClr val="tx1"/>
        </a:solidFill>
        <a:latin typeface="Arial" panose="020B0604020202020204" pitchFamily="34" charset="0"/>
        <a:ea typeface="+mn-ea"/>
        <a:cs typeface="+mn-cs"/>
      </a:defRPr>
    </a:lvl8pPr>
    <a:lvl9pPr marL="3657600" algn="l" defTabSz="914400" rtl="0" eaLnBrk="1" latinLnBrk="0" hangingPunct="1">
      <a:defRPr sz="28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7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651" autoAdjust="0"/>
  </p:normalViewPr>
  <p:slideViewPr>
    <p:cSldViewPr>
      <p:cViewPr varScale="1">
        <p:scale>
          <a:sx n="89" d="100"/>
          <a:sy n="89" d="100"/>
        </p:scale>
        <p:origin x="605" y="77"/>
      </p:cViewPr>
      <p:guideLst>
        <p:guide orient="horz" pos="2160"/>
        <p:guide pos="28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922B3B2-8865-41EA-861E-EAA22B10A7A7}"/>
              </a:ext>
            </a:extLst>
          </p:cNvPr>
          <p:cNvSpPr>
            <a:spLocks noGrp="1"/>
          </p:cNvSpPr>
          <p:nvPr>
            <p:ph type="hdr" sz="quarter"/>
          </p:nvPr>
        </p:nvSpPr>
        <p:spPr>
          <a:xfrm>
            <a:off x="0" y="0"/>
            <a:ext cx="3168650" cy="479425"/>
          </a:xfrm>
          <a:prstGeom prst="rect">
            <a:avLst/>
          </a:prstGeom>
          <a:noFill/>
          <a:ln w="9525">
            <a:noFill/>
            <a:miter/>
          </a:ln>
        </p:spPr>
        <p:txBody>
          <a:bodyPr/>
          <a:lstStyle>
            <a:lvl1pPr>
              <a:defRPr sz="1200" b="0" noProof="1" dirty="0"/>
            </a:lvl1pPr>
          </a:lstStyle>
          <a:p>
            <a:endParaRPr lang="en-US" altLang="x-none"/>
          </a:p>
        </p:txBody>
      </p:sp>
      <p:sp>
        <p:nvSpPr>
          <p:cNvPr id="2051" name="Rectangle 3">
            <a:extLst>
              <a:ext uri="{FF2B5EF4-FFF2-40B4-BE49-F238E27FC236}">
                <a16:creationId xmlns:a16="http://schemas.microsoft.com/office/drawing/2014/main" id="{CF06310B-D40D-4EDD-B2C7-7FBDF1459A76}"/>
              </a:ext>
            </a:extLst>
          </p:cNvPr>
          <p:cNvSpPr>
            <a:spLocks noGrp="1"/>
          </p:cNvSpPr>
          <p:nvPr>
            <p:ph type="dt" idx="1"/>
          </p:nvPr>
        </p:nvSpPr>
        <p:spPr>
          <a:xfrm>
            <a:off x="4144963" y="0"/>
            <a:ext cx="3170237" cy="479425"/>
          </a:xfrm>
          <a:prstGeom prst="rect">
            <a:avLst/>
          </a:prstGeom>
          <a:noFill/>
          <a:ln w="9525">
            <a:noFill/>
            <a:miter/>
          </a:ln>
        </p:spPr>
        <p:txBody>
          <a:bodyPr/>
          <a:lstStyle>
            <a:lvl1pPr algn="r">
              <a:defRPr sz="1200" b="0" noProof="1" dirty="0"/>
            </a:lvl1pPr>
          </a:lstStyle>
          <a:p>
            <a:endParaRPr lang="en-US" altLang="x-none"/>
          </a:p>
        </p:txBody>
      </p:sp>
      <p:sp>
        <p:nvSpPr>
          <p:cNvPr id="2052" name="Rectangle 4">
            <a:extLst>
              <a:ext uri="{FF2B5EF4-FFF2-40B4-BE49-F238E27FC236}">
                <a16:creationId xmlns:a16="http://schemas.microsoft.com/office/drawing/2014/main" id="{05B19158-6355-44AD-AD74-894DF6A8E402}"/>
              </a:ext>
            </a:extLst>
          </p:cNvPr>
          <p:cNvSpPr>
            <a:spLocks noGrp="1" noRot="1" noChangeAspect="1" noChangeArrowheads="1"/>
          </p:cNvSpPr>
          <p:nvPr>
            <p:ph type="sldImg" idx="4294967295"/>
          </p:nvPr>
        </p:nvSpPr>
        <p:spPr bwMode="auto">
          <a:xfrm>
            <a:off x="1219200" y="719138"/>
            <a:ext cx="48768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id="{D2EEFE94-BE0D-429D-BA57-F5223DB782EB}"/>
              </a:ext>
            </a:extLst>
          </p:cNvPr>
          <p:cNvSpPr>
            <a:spLocks noGrp="1" noChangeArrowheads="1"/>
          </p:cNvSpPr>
          <p:nvPr>
            <p:ph type="body" sz="quarter" idx="4294967295"/>
          </p:nvPr>
        </p:nvSpPr>
        <p:spPr bwMode="auto">
          <a:xfrm>
            <a:off x="974725" y="4559300"/>
            <a:ext cx="53641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54" name="Rectangle 6">
            <a:extLst>
              <a:ext uri="{FF2B5EF4-FFF2-40B4-BE49-F238E27FC236}">
                <a16:creationId xmlns:a16="http://schemas.microsoft.com/office/drawing/2014/main" id="{720F5C94-F295-472D-AF15-AAB615ED149F}"/>
              </a:ext>
            </a:extLst>
          </p:cNvPr>
          <p:cNvSpPr>
            <a:spLocks noGrp="1"/>
          </p:cNvSpPr>
          <p:nvPr>
            <p:ph type="ftr" sz="quarter" idx="4"/>
          </p:nvPr>
        </p:nvSpPr>
        <p:spPr>
          <a:xfrm>
            <a:off x="0" y="9120188"/>
            <a:ext cx="3168650" cy="481012"/>
          </a:xfrm>
          <a:prstGeom prst="rect">
            <a:avLst/>
          </a:prstGeom>
          <a:noFill/>
          <a:ln w="9525">
            <a:noFill/>
            <a:miter/>
          </a:ln>
        </p:spPr>
        <p:txBody>
          <a:bodyPr anchor="b"/>
          <a:lstStyle>
            <a:lvl1pPr>
              <a:defRPr sz="1200" b="0" noProof="1" dirty="0"/>
            </a:lvl1pPr>
          </a:lstStyle>
          <a:p>
            <a:endParaRPr lang="en-US" altLang="x-none"/>
          </a:p>
        </p:txBody>
      </p:sp>
      <p:sp>
        <p:nvSpPr>
          <p:cNvPr id="2055" name="Rectangle 7">
            <a:extLst>
              <a:ext uri="{FF2B5EF4-FFF2-40B4-BE49-F238E27FC236}">
                <a16:creationId xmlns:a16="http://schemas.microsoft.com/office/drawing/2014/main" id="{52F161FA-78FB-4267-8AFE-587C71319650}"/>
              </a:ext>
            </a:extLst>
          </p:cNvPr>
          <p:cNvSpPr>
            <a:spLocks noGrp="1"/>
          </p:cNvSpPr>
          <p:nvPr>
            <p:ph type="sldNum" sz="quarter" idx="5"/>
          </p:nvPr>
        </p:nvSpPr>
        <p:spPr>
          <a:xfrm>
            <a:off x="4144963" y="9120188"/>
            <a:ext cx="3170237" cy="481012"/>
          </a:xfrm>
          <a:prstGeom prst="rect">
            <a:avLst/>
          </a:prstGeom>
          <a:noFill/>
          <a:ln w="9525">
            <a:noFill/>
            <a:miter/>
          </a:ln>
        </p:spPr>
        <p:txBody>
          <a:bodyPr anchor="b"/>
          <a:lstStyle>
            <a:lvl1pPr algn="r">
              <a:defRPr sz="1200" b="0" noProof="1" dirty="0">
                <a:latin typeface="Arial" charset="0"/>
                <a:ea typeface="Arial" charset="0"/>
                <a:cs typeface="+mn-ea"/>
              </a:defRPr>
            </a:lvl1pPr>
          </a:lstStyle>
          <a:p>
            <a:fld id="{CBD9C295-78C3-402E-AB7B-92AB1E918B93}" type="slidenum">
              <a:rPr lang="en-US" altLang="x-none"/>
              <a:pPr/>
              <a:t>‹#›</a:t>
            </a:fld>
            <a:endParaRPr lang="en-US" altLang="x-none">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772D529C-E8FA-48E3-B460-6E1CFCDA4EBF}"/>
              </a:ext>
            </a:extLst>
          </p:cNvPr>
          <p:cNvSpPr txBox="1">
            <a:spLocks noGrp="1" noChangeArrowheads="1"/>
          </p:cNvSpPr>
          <p:nvPr/>
        </p:nvSpPr>
        <p:spPr bwMode="auto">
          <a:xfrm>
            <a:off x="4144963" y="9120188"/>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35BC7B1C-B8B3-48EA-AAE2-7E40C25BA896}" type="slidenum">
              <a:rPr lang="en-US" altLang="zh-CN" sz="1200" b="0"/>
              <a:pPr algn="r"/>
              <a:t>4</a:t>
            </a:fld>
            <a:endParaRPr lang="en-US" altLang="zh-CN" sz="1200" b="0"/>
          </a:p>
        </p:txBody>
      </p:sp>
      <p:sp>
        <p:nvSpPr>
          <p:cNvPr id="10243" name="Rectangle 2">
            <a:extLst>
              <a:ext uri="{FF2B5EF4-FFF2-40B4-BE49-F238E27FC236}">
                <a16:creationId xmlns:a16="http://schemas.microsoft.com/office/drawing/2014/main" id="{046E28FB-E2C5-4D3B-A317-33DC91FD38F9}"/>
              </a:ext>
            </a:extLst>
          </p:cNvPr>
          <p:cNvSpPr>
            <a:spLocks noGrp="1" noRot="1" noChangeAspect="1" noChangeArrowheads="1" noTextEdit="1"/>
          </p:cNvSpPr>
          <p:nvPr>
            <p:ph type="sldImg" idx="4294967295"/>
          </p:nvPr>
        </p:nvSpPr>
        <p:spPr>
          <a:xfrm>
            <a:off x="1255713" y="719138"/>
            <a:ext cx="4800600" cy="3600450"/>
          </a:xfrm>
          <a:ln/>
        </p:spPr>
      </p:sp>
      <p:sp>
        <p:nvSpPr>
          <p:cNvPr id="10244" name="Rectangle 3">
            <a:extLst>
              <a:ext uri="{FF2B5EF4-FFF2-40B4-BE49-F238E27FC236}">
                <a16:creationId xmlns:a16="http://schemas.microsoft.com/office/drawing/2014/main" id="{F813627B-FC7F-4FA3-B190-EADB175E6998}"/>
              </a:ext>
            </a:extLst>
          </p:cNvPr>
          <p:cNvSpPr>
            <a:spLocks noGrp="1" noChangeArrowheads="1"/>
          </p:cNvSpPr>
          <p:nvPr>
            <p:ph type="body" idx="4294967295"/>
          </p:nvPr>
        </p:nvSpPr>
        <p:spPr>
          <a:ln/>
        </p:spPr>
        <p:txBody>
          <a:bodyPr anchor="t"/>
          <a:lstStyle/>
          <a:p>
            <a:r>
              <a:rPr lang="zh-CN" altLang="en-US"/>
              <a:t>蜜蜂是一种过集体生活的昆虫，在一群蜜蜂中有一只蜂王（蜂）和许多工蜂以及少数的雄蜂。工蜂在一个蜂群中要算是最勤劳了，它担负着采蜜，侦察、守卫、清理蜂箱和饲养小蜜蜂等等的工作。</a:t>
            </a:r>
            <a:endParaRPr lang="en-US" altLang="zh-CN"/>
          </a:p>
          <a:p>
            <a:endParaRPr lang="zh-CN" altLang="en-US"/>
          </a:p>
          <a:p>
            <a:r>
              <a:rPr lang="zh-CN" altLang="en-US"/>
              <a:t>蜂巢内有上万个六棱柱体平行地排列着，每个棱柱体的底都是由三个菱形组成的</a:t>
            </a:r>
            <a:r>
              <a:rPr lang="en-US" altLang="zh-CN"/>
              <a:t>.</a:t>
            </a:r>
            <a:r>
              <a:rPr lang="zh-CN" altLang="en-US"/>
              <a:t>数学证明，只有采用这样大小的角度，蜂窝用的材料才最省，而容积却最大</a:t>
            </a:r>
            <a:endParaRPr lang="en-CA" altLang="en-US"/>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D2E18AAE-957F-4028-BABE-9A6216557547}"/>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C6158194-EEB4-4060-B35C-E8F94057AD2D}" type="slidenum">
              <a:rPr lang="en-US" altLang="zh-CN" sz="1200" b="0"/>
              <a:pPr algn="r"/>
              <a:t>35</a:t>
            </a:fld>
            <a:endParaRPr lang="en-US" altLang="zh-CN" sz="1200" b="0"/>
          </a:p>
        </p:txBody>
      </p:sp>
      <p:sp>
        <p:nvSpPr>
          <p:cNvPr id="55299" name="Rectangle 2">
            <a:extLst>
              <a:ext uri="{FF2B5EF4-FFF2-40B4-BE49-F238E27FC236}">
                <a16:creationId xmlns:a16="http://schemas.microsoft.com/office/drawing/2014/main" id="{20E5B1D0-542B-4D62-BF0B-599DE989CFE5}"/>
              </a:ext>
            </a:extLst>
          </p:cNvPr>
          <p:cNvSpPr>
            <a:spLocks noGrp="1" noRot="1" noChangeAspect="1" noChangeArrowheads="1" noTextEdit="1"/>
          </p:cNvSpPr>
          <p:nvPr>
            <p:ph type="sldImg" idx="4294967295"/>
          </p:nvPr>
        </p:nvSpPr>
        <p:spPr>
          <a:xfrm>
            <a:off x="1257300" y="719138"/>
            <a:ext cx="4800600" cy="3600450"/>
          </a:xfrm>
          <a:ln/>
        </p:spPr>
      </p:sp>
      <p:sp>
        <p:nvSpPr>
          <p:cNvPr id="55300" name="Rectangle 3">
            <a:extLst>
              <a:ext uri="{FF2B5EF4-FFF2-40B4-BE49-F238E27FC236}">
                <a16:creationId xmlns:a16="http://schemas.microsoft.com/office/drawing/2014/main" id="{19C21115-AB60-4932-A4AB-FEE9194DB69F}"/>
              </a:ext>
            </a:extLst>
          </p:cNvPr>
          <p:cNvSpPr>
            <a:spLocks noGrp="1" noChangeArrowheads="1"/>
          </p:cNvSpPr>
          <p:nvPr>
            <p:ph type="body" idx="4294967295"/>
          </p:nvPr>
        </p:nvSpPr>
        <p:spPr>
          <a:ln/>
        </p:spPr>
        <p:txBody>
          <a:bodyPr anchor="t"/>
          <a:lstStyle/>
          <a:p>
            <a:r>
              <a:rPr lang="en-US" altLang="zh-CN"/>
              <a:t>read in book....</a:t>
            </a:r>
          </a:p>
          <a:p>
            <a:endParaRPr lang="en-US" altLang="zh-CN"/>
          </a:p>
          <a:p>
            <a:r>
              <a:rPr lang="en-US" altLang="zh-CN"/>
              <a:t>defining the problem and discovering the solution....</a:t>
            </a:r>
          </a:p>
          <a:p>
            <a:endParaRPr lang="en-US" altLang="zh-CN"/>
          </a:p>
          <a:p>
            <a:r>
              <a:rPr lang="en-US" altLang="zh-CN"/>
              <a:t>look in book for more information</a:t>
            </a: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FFD0AAFC-A91C-4243-877E-8AE80C79F73C}"/>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12691AAE-D00F-49DF-88BD-5F03F657765E}" type="slidenum">
              <a:rPr lang="en-US" altLang="zh-CN" sz="1200" b="0"/>
              <a:pPr algn="r"/>
              <a:t>37</a:t>
            </a:fld>
            <a:endParaRPr lang="en-US" altLang="zh-CN" sz="1200" b="0"/>
          </a:p>
        </p:txBody>
      </p:sp>
      <p:sp>
        <p:nvSpPr>
          <p:cNvPr id="60419" name="Rectangle 2">
            <a:extLst>
              <a:ext uri="{FF2B5EF4-FFF2-40B4-BE49-F238E27FC236}">
                <a16:creationId xmlns:a16="http://schemas.microsoft.com/office/drawing/2014/main" id="{68D4247F-0F02-41B3-9553-3ACE919DC3B5}"/>
              </a:ext>
            </a:extLst>
          </p:cNvPr>
          <p:cNvSpPr>
            <a:spLocks noGrp="1" noRot="1" noChangeAspect="1" noChangeArrowheads="1" noTextEdit="1"/>
          </p:cNvSpPr>
          <p:nvPr>
            <p:ph type="sldImg" idx="4294967295"/>
          </p:nvPr>
        </p:nvSpPr>
        <p:spPr>
          <a:xfrm>
            <a:off x="1257300" y="719138"/>
            <a:ext cx="4800600" cy="3600450"/>
          </a:xfrm>
          <a:ln/>
        </p:spPr>
      </p:sp>
      <p:sp>
        <p:nvSpPr>
          <p:cNvPr id="60420" name="Rectangle 3">
            <a:extLst>
              <a:ext uri="{FF2B5EF4-FFF2-40B4-BE49-F238E27FC236}">
                <a16:creationId xmlns:a16="http://schemas.microsoft.com/office/drawing/2014/main" id="{E798F441-5218-4773-8B6D-DD47132ED44F}"/>
              </a:ext>
            </a:extLst>
          </p:cNvPr>
          <p:cNvSpPr>
            <a:spLocks noGrp="1" noChangeArrowheads="1"/>
          </p:cNvSpPr>
          <p:nvPr>
            <p:ph type="body" idx="4294967295"/>
          </p:nvPr>
        </p:nvSpPr>
        <p:spPr>
          <a:ln/>
        </p:spPr>
        <p:txBody>
          <a:bodyPr anchor="t"/>
          <a:lstStyle/>
          <a:p>
            <a:r>
              <a:rPr lang="en-US" altLang="zh-CN"/>
              <a:t>Page 12</a:t>
            </a:r>
          </a:p>
          <a:p>
            <a:r>
              <a:rPr lang="en-US" altLang="zh-CN"/>
              <a:t>spatiotemporal in other words...</a:t>
            </a:r>
          </a:p>
          <a:p>
            <a:r>
              <a:rPr lang="en-US" altLang="zh-CN"/>
              <a:t>bifurcations in other words...</a:t>
            </a:r>
          </a:p>
          <a:p>
            <a:r>
              <a:rPr lang="en-US" altLang="zh-CN"/>
              <a:t>Acceptable goal states</a:t>
            </a: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569235A8-308C-4AD3-A469-ADEE9E8FFBB7}"/>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7320773A-436C-481C-A989-73BEB75C7C4D}" type="slidenum">
              <a:rPr lang="en-US" altLang="zh-CN" sz="1200" b="0"/>
              <a:pPr algn="r"/>
              <a:t>39</a:t>
            </a:fld>
            <a:endParaRPr lang="en-US" altLang="zh-CN" sz="1200" b="0"/>
          </a:p>
        </p:txBody>
      </p:sp>
      <p:sp>
        <p:nvSpPr>
          <p:cNvPr id="63491" name="Rectangle 2">
            <a:extLst>
              <a:ext uri="{FF2B5EF4-FFF2-40B4-BE49-F238E27FC236}">
                <a16:creationId xmlns:a16="http://schemas.microsoft.com/office/drawing/2014/main" id="{6610F738-CCD7-4734-BD01-8E00A3BBD465}"/>
              </a:ext>
            </a:extLst>
          </p:cNvPr>
          <p:cNvSpPr>
            <a:spLocks noGrp="1" noRot="1" noChangeAspect="1" noChangeArrowheads="1" noTextEdit="1"/>
          </p:cNvSpPr>
          <p:nvPr>
            <p:ph type="sldImg" idx="4294967295"/>
          </p:nvPr>
        </p:nvSpPr>
        <p:spPr>
          <a:xfrm>
            <a:off x="1257300" y="719138"/>
            <a:ext cx="4800600" cy="3600450"/>
          </a:xfrm>
          <a:ln/>
        </p:spPr>
      </p:sp>
      <p:sp>
        <p:nvSpPr>
          <p:cNvPr id="63492" name="Rectangle 3">
            <a:extLst>
              <a:ext uri="{FF2B5EF4-FFF2-40B4-BE49-F238E27FC236}">
                <a16:creationId xmlns:a16="http://schemas.microsoft.com/office/drawing/2014/main" id="{1363525A-A3DC-4049-819B-C2B22DF77FC2}"/>
              </a:ext>
            </a:extLst>
          </p:cNvPr>
          <p:cNvSpPr>
            <a:spLocks noGrp="1" noChangeArrowheads="1"/>
          </p:cNvSpPr>
          <p:nvPr>
            <p:ph type="body" idx="4294967295"/>
          </p:nvPr>
        </p:nvSpPr>
        <p:spPr>
          <a:ln/>
        </p:spPr>
        <p:txBody>
          <a:bodyPr anchor="t"/>
          <a:lstStyle/>
          <a:p>
            <a:r>
              <a:rPr lang="en-US" altLang="zh-CN"/>
              <a:t>So this could be the point where termites are killed and the picture on page 18 is instead used and described with respect to ants...</a:t>
            </a:r>
          </a:p>
          <a:p>
            <a:endParaRPr lang="en-US" altLang="zh-CN"/>
          </a:p>
          <a:p>
            <a:r>
              <a:rPr lang="en-US" altLang="zh-CN"/>
              <a:t>Watch the last sentence it is already in the previous slide...!@!!!!!</a:t>
            </a: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ED8CB08F-F553-47D5-B79B-44535DB200DA}"/>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B9100408-34BB-4FAC-B3EC-BFA8BC6406AF}" type="slidenum">
              <a:rPr lang="en-US" altLang="zh-CN" sz="1200" b="0"/>
              <a:pPr algn="r"/>
              <a:t>41</a:t>
            </a:fld>
            <a:endParaRPr lang="en-US" altLang="zh-CN" sz="1200" b="0"/>
          </a:p>
        </p:txBody>
      </p:sp>
      <p:sp>
        <p:nvSpPr>
          <p:cNvPr id="67587" name="Rectangle 2">
            <a:extLst>
              <a:ext uri="{FF2B5EF4-FFF2-40B4-BE49-F238E27FC236}">
                <a16:creationId xmlns:a16="http://schemas.microsoft.com/office/drawing/2014/main" id="{61FDC9A5-0AC2-428C-924B-5253AEFC3D63}"/>
              </a:ext>
            </a:extLst>
          </p:cNvPr>
          <p:cNvSpPr>
            <a:spLocks noGrp="1" noRot="1" noChangeAspect="1" noChangeArrowheads="1" noTextEdit="1"/>
          </p:cNvSpPr>
          <p:nvPr>
            <p:ph type="sldImg" idx="4294967295"/>
          </p:nvPr>
        </p:nvSpPr>
        <p:spPr>
          <a:xfrm>
            <a:off x="1257300" y="719138"/>
            <a:ext cx="4800600" cy="3600450"/>
          </a:xfrm>
          <a:ln/>
        </p:spPr>
      </p:sp>
      <p:sp>
        <p:nvSpPr>
          <p:cNvPr id="67588" name="Rectangle 3">
            <a:extLst>
              <a:ext uri="{FF2B5EF4-FFF2-40B4-BE49-F238E27FC236}">
                <a16:creationId xmlns:a16="http://schemas.microsoft.com/office/drawing/2014/main" id="{C373DD30-8E98-41D6-88E1-7CBC18F4898E}"/>
              </a:ext>
            </a:extLst>
          </p:cNvPr>
          <p:cNvSpPr>
            <a:spLocks noGrp="1" noChangeArrowheads="1"/>
          </p:cNvSpPr>
          <p:nvPr>
            <p:ph type="body" idx="4294967295"/>
          </p:nvPr>
        </p:nvSpPr>
        <p:spPr>
          <a:ln/>
        </p:spPr>
        <p:txBody>
          <a:bodyPr anchor="t"/>
          <a:lstStyle/>
          <a:p>
            <a:r>
              <a:rPr lang="en-US" altLang="zh-CN"/>
              <a:t>talk about termite example</a:t>
            </a:r>
          </a:p>
          <a:p>
            <a:endParaRPr lang="en-US" altLang="zh-CN"/>
          </a:p>
          <a:p>
            <a:r>
              <a:rPr lang="en-US" altLang="zh-CN"/>
              <a:t>incremental construction</a:t>
            </a:r>
          </a:p>
          <a:p>
            <a:endParaRPr lang="en-US" altLang="zh-CN"/>
          </a:p>
          <a:p>
            <a:r>
              <a:rPr lang="en-US" altLang="zh-CN"/>
              <a:t>flexibility - agents respond to perturbations of the environment.</a:t>
            </a:r>
          </a:p>
          <a:p>
            <a:endParaRPr lang="en-US" altLang="zh-CN"/>
          </a:p>
          <a:p>
            <a:r>
              <a:rPr lang="en-US" altLang="zh-CN"/>
              <a:t>Indirect communication is more appealing: agents are not as dependant on each other (they can leave cues behind for the next agent)</a:t>
            </a: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6A16A924-A6A4-41D6-A588-683CCB70832B}"/>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0149B99E-98A7-467E-9009-BC9C823CF794}" type="slidenum">
              <a:rPr lang="en-US" altLang="zh-CN" sz="1200" b="0"/>
              <a:pPr algn="r"/>
              <a:t>45</a:t>
            </a:fld>
            <a:endParaRPr lang="en-US" altLang="zh-CN" sz="1200" b="0"/>
          </a:p>
        </p:txBody>
      </p:sp>
      <p:sp>
        <p:nvSpPr>
          <p:cNvPr id="72707" name="Rectangle 2">
            <a:extLst>
              <a:ext uri="{FF2B5EF4-FFF2-40B4-BE49-F238E27FC236}">
                <a16:creationId xmlns:a16="http://schemas.microsoft.com/office/drawing/2014/main" id="{1DC5C29A-1E2C-4BDA-8812-7D1F1B0E7E61}"/>
              </a:ext>
            </a:extLst>
          </p:cNvPr>
          <p:cNvSpPr>
            <a:spLocks noGrp="1" noRot="1" noChangeAspect="1" noChangeArrowheads="1" noTextEdit="1"/>
          </p:cNvSpPr>
          <p:nvPr>
            <p:ph type="sldImg" idx="4294967295"/>
          </p:nvPr>
        </p:nvSpPr>
        <p:spPr>
          <a:xfrm>
            <a:off x="1257300" y="719138"/>
            <a:ext cx="4800600" cy="3600450"/>
          </a:xfrm>
          <a:ln/>
        </p:spPr>
      </p:sp>
      <p:sp>
        <p:nvSpPr>
          <p:cNvPr id="72708" name="Rectangle 3">
            <a:extLst>
              <a:ext uri="{FF2B5EF4-FFF2-40B4-BE49-F238E27FC236}">
                <a16:creationId xmlns:a16="http://schemas.microsoft.com/office/drawing/2014/main" id="{7E951F1E-7A67-4F1E-ACCA-C36748C5A1CB}"/>
              </a:ext>
            </a:extLst>
          </p:cNvPr>
          <p:cNvSpPr>
            <a:spLocks noGrp="1" noChangeArrowheads="1"/>
          </p:cNvSpPr>
          <p:nvPr>
            <p:ph type="body" idx="4294967295"/>
          </p:nvPr>
        </p:nvSpPr>
        <p:spPr>
          <a:ln/>
        </p:spPr>
        <p:txBody>
          <a:bodyPr anchor="t"/>
          <a:lstStyle/>
          <a:p>
            <a:r>
              <a:rPr lang="en-US" altLang="zh-CN"/>
              <a:t>What does the last point mean?</a:t>
            </a: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FBA1C3E8-0411-4ABD-A2EF-6D6B137321A6}"/>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EFCACD7E-F77F-472E-8B3D-90521FBA3306}" type="slidenum">
              <a:rPr lang="en-US" altLang="zh-CN" sz="1200" b="0"/>
              <a:pPr algn="r"/>
              <a:t>46</a:t>
            </a:fld>
            <a:endParaRPr lang="en-US" altLang="zh-CN" sz="1200" b="0"/>
          </a:p>
        </p:txBody>
      </p:sp>
      <p:sp>
        <p:nvSpPr>
          <p:cNvPr id="74755" name="Rectangle 2">
            <a:extLst>
              <a:ext uri="{FF2B5EF4-FFF2-40B4-BE49-F238E27FC236}">
                <a16:creationId xmlns:a16="http://schemas.microsoft.com/office/drawing/2014/main" id="{B0B96C9C-73EF-478D-9975-2DAF33851E24}"/>
              </a:ext>
            </a:extLst>
          </p:cNvPr>
          <p:cNvSpPr>
            <a:spLocks noGrp="1" noRot="1" noChangeAspect="1" noChangeArrowheads="1" noTextEdit="1"/>
          </p:cNvSpPr>
          <p:nvPr>
            <p:ph type="sldImg" idx="4294967295"/>
          </p:nvPr>
        </p:nvSpPr>
        <p:spPr>
          <a:xfrm>
            <a:off x="1257300" y="719138"/>
            <a:ext cx="4800600" cy="3600450"/>
          </a:xfrm>
          <a:ln/>
        </p:spPr>
      </p:sp>
      <p:sp>
        <p:nvSpPr>
          <p:cNvPr id="74756" name="Rectangle 3">
            <a:extLst>
              <a:ext uri="{FF2B5EF4-FFF2-40B4-BE49-F238E27FC236}">
                <a16:creationId xmlns:a16="http://schemas.microsoft.com/office/drawing/2014/main" id="{CABFC542-969B-4B4C-B8FF-474F0CC952DB}"/>
              </a:ext>
            </a:extLst>
          </p:cNvPr>
          <p:cNvSpPr>
            <a:spLocks noGrp="1" noChangeArrowheads="1"/>
          </p:cNvSpPr>
          <p:nvPr>
            <p:ph type="body" idx="4294967295"/>
          </p:nvPr>
        </p:nvSpPr>
        <p:spPr>
          <a:ln/>
        </p:spPr>
        <p:txBody>
          <a:bodyPr anchor="t"/>
          <a:lstStyle/>
          <a:p>
            <a:r>
              <a:rPr lang="en-US" altLang="zh-CN"/>
              <a:t>Parsimony, Coherence, Refutability : Page 17  text</a:t>
            </a: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36B36BE8-2844-4404-A336-85E9B18CB5A6}"/>
              </a:ext>
            </a:extLst>
          </p:cNvPr>
          <p:cNvSpPr txBox="1">
            <a:spLocks noGrp="1" noChangeArrowheads="1"/>
          </p:cNvSpPr>
          <p:nvPr/>
        </p:nvSpPr>
        <p:spPr bwMode="auto">
          <a:xfrm>
            <a:off x="4144963" y="9120188"/>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A13C49B3-9632-46C4-BCC0-D87C23127C61}" type="slidenum">
              <a:rPr lang="en-US" altLang="zh-CN" sz="1200" b="0"/>
              <a:pPr algn="r"/>
              <a:t>5</a:t>
            </a:fld>
            <a:endParaRPr lang="en-US" altLang="zh-CN" sz="1200" b="0"/>
          </a:p>
        </p:txBody>
      </p:sp>
      <p:sp>
        <p:nvSpPr>
          <p:cNvPr id="12291" name="Rectangle 2">
            <a:extLst>
              <a:ext uri="{FF2B5EF4-FFF2-40B4-BE49-F238E27FC236}">
                <a16:creationId xmlns:a16="http://schemas.microsoft.com/office/drawing/2014/main" id="{51481A42-0772-4BE7-BDDA-7E22D32C9741}"/>
              </a:ext>
            </a:extLst>
          </p:cNvPr>
          <p:cNvSpPr>
            <a:spLocks noGrp="1" noRot="1" noChangeAspect="1" noChangeArrowheads="1" noTextEdit="1"/>
          </p:cNvSpPr>
          <p:nvPr>
            <p:ph type="sldImg" idx="4294967295"/>
          </p:nvPr>
        </p:nvSpPr>
        <p:spPr>
          <a:xfrm>
            <a:off x="1255713" y="719138"/>
            <a:ext cx="4800600" cy="3600450"/>
          </a:xfrm>
          <a:ln/>
        </p:spPr>
      </p:sp>
      <p:sp>
        <p:nvSpPr>
          <p:cNvPr id="12292" name="Rectangle 3">
            <a:extLst>
              <a:ext uri="{FF2B5EF4-FFF2-40B4-BE49-F238E27FC236}">
                <a16:creationId xmlns:a16="http://schemas.microsoft.com/office/drawing/2014/main" id="{B13D11E8-EA9B-49E2-9AAD-F089C53FE881}"/>
              </a:ext>
            </a:extLst>
          </p:cNvPr>
          <p:cNvSpPr>
            <a:spLocks noGrp="1" noChangeArrowheads="1"/>
          </p:cNvSpPr>
          <p:nvPr>
            <p:ph type="body" idx="4294967295"/>
          </p:nvPr>
        </p:nvSpPr>
        <p:spPr>
          <a:ln/>
        </p:spPr>
        <p:txBody>
          <a:bodyPr anchor="t"/>
          <a:lstStyle/>
          <a:p>
            <a:r>
              <a:rPr lang="zh-CN" altLang="en-US"/>
              <a:t>蜜蜂行为的特点是</a:t>
            </a:r>
            <a:r>
              <a:rPr lang="en-US" altLang="zh-CN"/>
              <a:t>:①</a:t>
            </a:r>
            <a:r>
              <a:rPr lang="zh-CN" altLang="en-US"/>
              <a:t>社会性。蜂王、雄蜂和工 蜂有不同的行为，分工协作</a:t>
            </a:r>
            <a:r>
              <a:rPr lang="en-US" altLang="zh-CN"/>
              <a:t>;②</a:t>
            </a:r>
            <a:r>
              <a:rPr lang="zh-CN" altLang="en-US"/>
              <a:t>阶段性。工蜂之间 有大体上按日龄顺序的分工</a:t>
            </a:r>
            <a:r>
              <a:rPr lang="en-US" altLang="zh-CN"/>
              <a:t>;③</a:t>
            </a:r>
            <a:r>
              <a:rPr lang="zh-CN" altLang="en-US"/>
              <a:t>机动性。工蜂可根据 集内外变化了的环境条件提前或推迟从事某项工作， ④多样性。同一日龄的工蜂具备从事多种工作的能 力。</a:t>
            </a:r>
            <a:endParaRPr lang="en-US" altLang="zh-CN"/>
          </a:p>
          <a:p>
            <a:r>
              <a:rPr lang="zh-CN" altLang="en-US"/>
              <a:t>碰 胜、光、声音、电磁、化学品、物质的气味等</a:t>
            </a:r>
            <a:r>
              <a:rPr lang="en-US" altLang="zh-CN"/>
              <a:t>.</a:t>
            </a:r>
            <a:r>
              <a:rPr lang="zh-CN" altLang="en-US"/>
              <a:t>刺激到专 门的感觉细胞</a:t>
            </a:r>
            <a:r>
              <a:rPr lang="en-US" altLang="zh-CN"/>
              <a:t>.</a:t>
            </a:r>
            <a:r>
              <a:rPr lang="zh-CN" altLang="en-US"/>
              <a:t>蜜蜂就产生一定的反应活动</a:t>
            </a:r>
            <a:endParaRPr lang="en-US" altLang="zh-CN"/>
          </a:p>
          <a:p>
            <a:r>
              <a:rPr lang="zh-CN" altLang="en-US"/>
              <a:t>在爬行中接触到外界事物的刺激， 通过神经反应产生各种行为。如调节蜂巢温、湿度的 活动，扇风通风活动，接收花蜜，探查进巢蜂，攻击 “人俊者”，清扫巢房等等。</a:t>
            </a:r>
            <a:endParaRPr lang="en-US" altLang="zh-CN"/>
          </a:p>
          <a:p>
            <a:endParaRPr lang="en-US" altLang="zh-CN"/>
          </a:p>
          <a:p>
            <a:endParaRPr lang="en-US" altLang="zh-CN"/>
          </a:p>
          <a:p>
            <a:r>
              <a:rPr lang="zh-CN" altLang="en-US"/>
              <a:t>当春暧花开天气温暖的季节，一些作侦察工作的蜜蜂就飞出箱外去寻找蜜源。当侦察兵在外面找到了蜜源，它就吸上一点花蜜和花粉，很快地飞回来。回到蜂群后，它就不停地跳起舞来，你不要以为这仅仅是一种欢乐的表现，其实这舞蹈是蜜蜂用来表示蜜源的远近和方向的。蜜蜂舞蹈一般有圆形舞和８字形舞两种。如果找到的蜜源离开自己不太远，就在巢牌上（蜜蜂用来装蜜孵育小蜜蜂和住宿的地方）表演圆形舞：如果蜂蜜离的比较远就表演８字舞。在跳舞时如果头向着上面，那么蜜源就是在对着太阳的方向，要是头向着下面，蜜源就是在背着太阳的方向。</a:t>
            </a:r>
            <a:endParaRPr lang="en-US" altLang="zh-CN"/>
          </a:p>
          <a:p>
            <a:endParaRPr lang="en-US" altLang="zh-CN"/>
          </a:p>
          <a:p>
            <a:r>
              <a:rPr lang="zh-CN" altLang="en-US"/>
              <a:t>原来，蜜蜂的“舞蹈”是同声音一道起到语言作用的。在“舞蹈”的过程中，蜜蜂翅膀上同时发出类似机器脚踏时所发出的微弱的噼啪声，在几厘米的范围内可以听得很清楚。这种声音具有指示蜜源的作用，侦察工蜂和采集工蜂用这种“语言”可以相互交谈。这种声音持续越长，表示蜂窝到蜜源的距离越远</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E32EF135-2C1D-4FAF-9CAF-A346C2AC9BC5}"/>
              </a:ext>
            </a:extLst>
          </p:cNvPr>
          <p:cNvSpPr txBox="1">
            <a:spLocks noGrp="1" noChangeArrowheads="1"/>
          </p:cNvSpPr>
          <p:nvPr/>
        </p:nvSpPr>
        <p:spPr bwMode="auto">
          <a:xfrm>
            <a:off x="4144963" y="9120188"/>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1012F61B-134B-4BCD-9BEA-F77A50FEB59B}" type="slidenum">
              <a:rPr lang="en-US" altLang="zh-CN" sz="1200" b="0"/>
              <a:pPr algn="r"/>
              <a:t>8</a:t>
            </a:fld>
            <a:endParaRPr lang="en-US" altLang="zh-CN" sz="1200" b="0"/>
          </a:p>
        </p:txBody>
      </p:sp>
      <p:sp>
        <p:nvSpPr>
          <p:cNvPr id="19459" name="Rectangle 2">
            <a:extLst>
              <a:ext uri="{FF2B5EF4-FFF2-40B4-BE49-F238E27FC236}">
                <a16:creationId xmlns:a16="http://schemas.microsoft.com/office/drawing/2014/main" id="{E2EC7CA8-F60B-4264-8DE6-A466CDD6157A}"/>
              </a:ext>
            </a:extLst>
          </p:cNvPr>
          <p:cNvSpPr>
            <a:spLocks noGrp="1" noRot="1" noChangeAspect="1" noChangeArrowheads="1" noTextEdit="1"/>
          </p:cNvSpPr>
          <p:nvPr>
            <p:ph type="sldImg" idx="4294967295"/>
          </p:nvPr>
        </p:nvSpPr>
        <p:spPr>
          <a:xfrm>
            <a:off x="1255713" y="719138"/>
            <a:ext cx="4800600" cy="3600450"/>
          </a:xfrm>
          <a:ln/>
        </p:spPr>
      </p:sp>
      <p:sp>
        <p:nvSpPr>
          <p:cNvPr id="19460" name="Rectangle 3">
            <a:extLst>
              <a:ext uri="{FF2B5EF4-FFF2-40B4-BE49-F238E27FC236}">
                <a16:creationId xmlns:a16="http://schemas.microsoft.com/office/drawing/2014/main" id="{5D27D2C6-6FCA-4234-B8E5-4C5916128219}"/>
              </a:ext>
            </a:extLst>
          </p:cNvPr>
          <p:cNvSpPr>
            <a:spLocks noGrp="1" noChangeArrowheads="1"/>
          </p:cNvSpPr>
          <p:nvPr>
            <p:ph type="body" idx="4294967295"/>
          </p:nvPr>
        </p:nvSpPr>
        <p:spPr>
          <a:ln/>
        </p:spPr>
        <p:txBody>
          <a:bodyPr anchor="t"/>
          <a:lstStyle/>
          <a:p>
            <a:r>
              <a:rPr lang="en-US" altLang="zh-CN"/>
              <a:t>Possibly remove termite section if time is not an issue since we don't know a lot about them... or their function.</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F222082C-CBC5-42F9-BE86-A828EC01DD6A}"/>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A0F9920E-FE1F-4954-B0CF-F6E04F26AB99}" type="slidenum">
              <a:rPr lang="en-US" altLang="zh-CN" sz="1200" b="0"/>
              <a:pPr algn="r"/>
              <a:t>10</a:t>
            </a:fld>
            <a:endParaRPr lang="en-US" altLang="zh-CN" sz="1200" b="0"/>
          </a:p>
        </p:txBody>
      </p:sp>
      <p:sp>
        <p:nvSpPr>
          <p:cNvPr id="21507" name="Rectangle 2">
            <a:extLst>
              <a:ext uri="{FF2B5EF4-FFF2-40B4-BE49-F238E27FC236}">
                <a16:creationId xmlns:a16="http://schemas.microsoft.com/office/drawing/2014/main" id="{DED3033B-90D9-4053-A607-714F18FEAA5D}"/>
              </a:ext>
            </a:extLst>
          </p:cNvPr>
          <p:cNvSpPr>
            <a:spLocks noGrp="1" noRot="1" noChangeAspect="1" noChangeArrowheads="1" noTextEdit="1"/>
          </p:cNvSpPr>
          <p:nvPr>
            <p:ph type="sldImg" idx="4294967295"/>
          </p:nvPr>
        </p:nvSpPr>
        <p:spPr>
          <a:xfrm>
            <a:off x="1257300" y="719138"/>
            <a:ext cx="4800600" cy="3600450"/>
          </a:xfrm>
          <a:ln/>
        </p:spPr>
      </p:sp>
      <p:sp>
        <p:nvSpPr>
          <p:cNvPr id="21508" name="Rectangle 3">
            <a:extLst>
              <a:ext uri="{FF2B5EF4-FFF2-40B4-BE49-F238E27FC236}">
                <a16:creationId xmlns:a16="http://schemas.microsoft.com/office/drawing/2014/main" id="{B4702297-7B71-442C-9636-1B63A7E8B803}"/>
              </a:ext>
            </a:extLst>
          </p:cNvPr>
          <p:cNvSpPr>
            <a:spLocks noGrp="1" noChangeArrowheads="1"/>
          </p:cNvSpPr>
          <p:nvPr>
            <p:ph type="body" idx="4294967295"/>
          </p:nvPr>
        </p:nvSpPr>
        <p:spPr>
          <a:ln/>
        </p:spPr>
        <p:txBody>
          <a:bodyPr anchor="t"/>
          <a:lstStyle/>
          <a:p>
            <a:r>
              <a:rPr lang="en-US" altLang="zh-CN"/>
              <a:t>Focus of presentation.  </a:t>
            </a:r>
          </a:p>
          <a:p>
            <a:r>
              <a:rPr lang="en-US" altLang="zh-CN"/>
              <a:t>Why?</a:t>
            </a:r>
          </a:p>
          <a:p>
            <a:r>
              <a:rPr lang="en-US" altLang="zh-CN"/>
              <a:t>Easy to study</a:t>
            </a:r>
          </a:p>
          <a:p>
            <a:r>
              <a:rPr lang="en-US" altLang="zh-CN"/>
              <a:t>Predictable..</a:t>
            </a:r>
          </a:p>
          <a:p>
            <a:r>
              <a:rPr lang="en-US" altLang="zh-CN"/>
              <a:t>Ants in Pants was my favorite game</a:t>
            </a: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928AA0B4-66A9-48BA-B4AF-FEB1448CD2EC}"/>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EA67F98E-4EDE-418A-8066-4FBC90B3B85E}" type="slidenum">
              <a:rPr lang="en-US" altLang="zh-CN" sz="1200" b="0"/>
              <a:pPr algn="r"/>
              <a:t>11</a:t>
            </a:fld>
            <a:endParaRPr lang="en-US" altLang="zh-CN" sz="1200" b="0"/>
          </a:p>
        </p:txBody>
      </p:sp>
      <p:sp>
        <p:nvSpPr>
          <p:cNvPr id="23555" name="Rectangle 2">
            <a:extLst>
              <a:ext uri="{FF2B5EF4-FFF2-40B4-BE49-F238E27FC236}">
                <a16:creationId xmlns:a16="http://schemas.microsoft.com/office/drawing/2014/main" id="{FE902C2F-80E8-4F84-87ED-11A0A014630E}"/>
              </a:ext>
            </a:extLst>
          </p:cNvPr>
          <p:cNvSpPr>
            <a:spLocks noGrp="1" noRot="1" noChangeAspect="1" noChangeArrowheads="1" noTextEdit="1"/>
          </p:cNvSpPr>
          <p:nvPr>
            <p:ph type="sldImg" idx="4294967295"/>
          </p:nvPr>
        </p:nvSpPr>
        <p:spPr>
          <a:xfrm>
            <a:off x="1257300" y="719138"/>
            <a:ext cx="4800600" cy="3600450"/>
          </a:xfrm>
          <a:ln/>
        </p:spPr>
      </p:sp>
      <p:sp>
        <p:nvSpPr>
          <p:cNvPr id="23556" name="Rectangle 3">
            <a:extLst>
              <a:ext uri="{FF2B5EF4-FFF2-40B4-BE49-F238E27FC236}">
                <a16:creationId xmlns:a16="http://schemas.microsoft.com/office/drawing/2014/main" id="{BBD93B22-B96B-4A60-AFA8-FC075D3FE1F8}"/>
              </a:ext>
            </a:extLst>
          </p:cNvPr>
          <p:cNvSpPr>
            <a:spLocks noGrp="1" noChangeArrowheads="1"/>
          </p:cNvSpPr>
          <p:nvPr>
            <p:ph type="body" idx="4294967295"/>
          </p:nvPr>
        </p:nvSpPr>
        <p:spPr>
          <a:ln/>
        </p:spPr>
        <p:txBody>
          <a:bodyPr anchor="t"/>
          <a:lstStyle/>
          <a:p>
            <a:r>
              <a:rPr lang="en-US" altLang="zh-CN"/>
              <a:t>Possibly add pic on page 30... some side effects are that it is redundent?</a:t>
            </a:r>
          </a:p>
          <a:p>
            <a:endParaRPr lang="en-US" altLang="zh-CN"/>
          </a:p>
          <a:p>
            <a:r>
              <a:rPr lang="en-US" altLang="zh-CN"/>
              <a:t>division of labour : hunters and nest workers</a:t>
            </a: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3521DD61-271D-4DC6-9127-1652089266CD}"/>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9A541E1D-AB2C-4EC6-9EBB-5082B536C19D}" type="slidenum">
              <a:rPr lang="en-US" altLang="zh-CN" sz="1200" b="0"/>
              <a:pPr algn="r"/>
              <a:t>24</a:t>
            </a:fld>
            <a:endParaRPr lang="en-US" altLang="zh-CN" sz="1200" b="0"/>
          </a:p>
        </p:txBody>
      </p:sp>
      <p:sp>
        <p:nvSpPr>
          <p:cNvPr id="37891" name="Rectangle 2">
            <a:extLst>
              <a:ext uri="{FF2B5EF4-FFF2-40B4-BE49-F238E27FC236}">
                <a16:creationId xmlns:a16="http://schemas.microsoft.com/office/drawing/2014/main" id="{BEA4E07F-E0F1-4375-9A87-F87F80D77652}"/>
              </a:ext>
            </a:extLst>
          </p:cNvPr>
          <p:cNvSpPr>
            <a:spLocks noGrp="1" noRot="1" noChangeAspect="1" noChangeArrowheads="1" noTextEdit="1"/>
          </p:cNvSpPr>
          <p:nvPr>
            <p:ph type="sldImg" idx="4294967295"/>
          </p:nvPr>
        </p:nvSpPr>
        <p:spPr>
          <a:xfrm>
            <a:off x="1257300" y="719138"/>
            <a:ext cx="4800600" cy="3600450"/>
          </a:xfrm>
          <a:ln/>
        </p:spPr>
      </p:sp>
      <p:sp>
        <p:nvSpPr>
          <p:cNvPr id="37892" name="Rectangle 3">
            <a:extLst>
              <a:ext uri="{FF2B5EF4-FFF2-40B4-BE49-F238E27FC236}">
                <a16:creationId xmlns:a16="http://schemas.microsoft.com/office/drawing/2014/main" id="{EC949F45-2975-418E-B83C-31C0D8F7A24D}"/>
              </a:ext>
            </a:extLst>
          </p:cNvPr>
          <p:cNvSpPr>
            <a:spLocks noGrp="1" noChangeArrowheads="1"/>
          </p:cNvSpPr>
          <p:nvPr>
            <p:ph type="body" idx="4294967295"/>
          </p:nvPr>
        </p:nvSpPr>
        <p:spPr>
          <a:ln/>
        </p:spPr>
        <p:txBody>
          <a:bodyPr anchor="t"/>
          <a:lstStyle/>
          <a:p>
            <a:r>
              <a:rPr lang="en-US" altLang="zh-CN"/>
              <a:t>Page 19</a:t>
            </a:r>
          </a:p>
          <a:p>
            <a:r>
              <a:rPr lang="en-US" altLang="zh-CN"/>
              <a:t>flex: take away major or minor and they compensate</a:t>
            </a:r>
          </a:p>
          <a:p>
            <a:r>
              <a:rPr lang="en-US" altLang="zh-CN"/>
              <a:t>robust: recover from changes in the environment shown in just a couple of slides</a:t>
            </a:r>
          </a:p>
          <a:p>
            <a:r>
              <a:rPr lang="en-US" altLang="zh-CN"/>
              <a:t>decentralized: In the case of ants Individual ants have their own agenda yet the cooperation and integration of these actions needs no supervisor.</a:t>
            </a:r>
          </a:p>
          <a:p>
            <a:r>
              <a:rPr lang="en-US" altLang="zh-CN"/>
              <a:t>self-organized: complex issue that will be discussed shortly.</a:t>
            </a: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B3F4B6FC-A6E2-4D7B-82FE-578DB09234E3}"/>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3CD7B716-0339-4AFE-8199-8C406ED42DAD}" type="slidenum">
              <a:rPr lang="en-US" altLang="zh-CN" sz="1200" b="0"/>
              <a:pPr algn="r"/>
              <a:t>28</a:t>
            </a:fld>
            <a:endParaRPr lang="en-US" altLang="zh-CN" sz="1200" b="0"/>
          </a:p>
        </p:txBody>
      </p:sp>
      <p:sp>
        <p:nvSpPr>
          <p:cNvPr id="45059" name="Rectangle 2">
            <a:extLst>
              <a:ext uri="{FF2B5EF4-FFF2-40B4-BE49-F238E27FC236}">
                <a16:creationId xmlns:a16="http://schemas.microsoft.com/office/drawing/2014/main" id="{FDF409D7-80F0-4A1F-AA9E-5D1B42351FD5}"/>
              </a:ext>
            </a:extLst>
          </p:cNvPr>
          <p:cNvSpPr>
            <a:spLocks noGrp="1" noRot="1" noChangeAspect="1" noChangeArrowheads="1" noTextEdit="1"/>
          </p:cNvSpPr>
          <p:nvPr>
            <p:ph type="sldImg" idx="4294967295"/>
          </p:nvPr>
        </p:nvSpPr>
        <p:spPr>
          <a:xfrm>
            <a:off x="1257300" y="719138"/>
            <a:ext cx="4800600" cy="3600450"/>
          </a:xfrm>
          <a:ln/>
        </p:spPr>
      </p:sp>
      <p:sp>
        <p:nvSpPr>
          <p:cNvPr id="45060" name="Rectangle 3">
            <a:extLst>
              <a:ext uri="{FF2B5EF4-FFF2-40B4-BE49-F238E27FC236}">
                <a16:creationId xmlns:a16="http://schemas.microsoft.com/office/drawing/2014/main" id="{1253512C-A432-43AE-A526-2DCACA591641}"/>
              </a:ext>
            </a:extLst>
          </p:cNvPr>
          <p:cNvSpPr>
            <a:spLocks noGrp="1" noChangeArrowheads="1"/>
          </p:cNvSpPr>
          <p:nvPr>
            <p:ph type="body" idx="4294967295"/>
          </p:nvPr>
        </p:nvSpPr>
        <p:spPr>
          <a:ln/>
        </p:spPr>
        <p:txBody>
          <a:bodyPr anchor="t"/>
          <a:lstStyle/>
          <a:p>
            <a:r>
              <a:rPr lang="en-US" altLang="zh-CN"/>
              <a:t>We want to talk in depth about how the algorithm works here</a:t>
            </a: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342D142C-51CA-4634-B7CF-B5DA67381C6F}"/>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BFC7E0DE-FAF2-47DF-B7CB-1280AB8BBD86}" type="slidenum">
              <a:rPr lang="en-US" altLang="zh-CN" sz="1200" b="0"/>
              <a:pPr algn="r"/>
              <a:t>32</a:t>
            </a:fld>
            <a:endParaRPr lang="en-US" altLang="zh-CN" sz="1200" b="0"/>
          </a:p>
        </p:txBody>
      </p:sp>
      <p:sp>
        <p:nvSpPr>
          <p:cNvPr id="50179" name="Rectangle 2">
            <a:extLst>
              <a:ext uri="{FF2B5EF4-FFF2-40B4-BE49-F238E27FC236}">
                <a16:creationId xmlns:a16="http://schemas.microsoft.com/office/drawing/2014/main" id="{38DFCBE1-CC27-421C-B084-C42A91966DA1}"/>
              </a:ext>
            </a:extLst>
          </p:cNvPr>
          <p:cNvSpPr>
            <a:spLocks noGrp="1" noRot="1" noChangeAspect="1" noChangeArrowheads="1" noTextEdit="1"/>
          </p:cNvSpPr>
          <p:nvPr>
            <p:ph type="sldImg" idx="4294967295"/>
          </p:nvPr>
        </p:nvSpPr>
        <p:spPr>
          <a:xfrm>
            <a:off x="1257300" y="719138"/>
            <a:ext cx="4800600" cy="3600450"/>
          </a:xfrm>
          <a:ln/>
        </p:spPr>
      </p:sp>
      <p:sp>
        <p:nvSpPr>
          <p:cNvPr id="50180" name="Rectangle 3">
            <a:extLst>
              <a:ext uri="{FF2B5EF4-FFF2-40B4-BE49-F238E27FC236}">
                <a16:creationId xmlns:a16="http://schemas.microsoft.com/office/drawing/2014/main" id="{8513F034-66DF-4A37-B21D-5D494F535DF7}"/>
              </a:ext>
            </a:extLst>
          </p:cNvPr>
          <p:cNvSpPr>
            <a:spLocks noGrp="1" noChangeArrowheads="1"/>
          </p:cNvSpPr>
          <p:nvPr>
            <p:ph type="body" idx="4294967295"/>
          </p:nvPr>
        </p:nvSpPr>
        <p:spPr>
          <a:ln/>
        </p:spPr>
        <p:txBody>
          <a:bodyPr anchor="t"/>
          <a:lstStyle/>
          <a:p>
            <a:r>
              <a:rPr lang="en-US" altLang="zh-CN"/>
              <a:t>With a change in the environment, swarm intelligent systems will adapt to this change and find the new optimal solution.</a:t>
            </a:r>
          </a:p>
          <a:p>
            <a:endParaRPr lang="en-US" altLang="zh-CN"/>
          </a:p>
          <a:p>
            <a:r>
              <a:rPr lang="en-US" altLang="zh-CN"/>
              <a:t>This is achieved because ants choose to follow a path withcertain probability, therefore ants are always re-testing paths that were previously found to ineffiecient. </a:t>
            </a: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600CE870-70EF-4EE9-AAAB-190DB9B804CF}"/>
              </a:ext>
            </a:extLst>
          </p:cNvPr>
          <p:cNvSpPr txBox="1">
            <a:spLocks noGrp="1" noChangeArrowheads="1"/>
          </p:cNvSpPr>
          <p:nvPr/>
        </p:nvSpPr>
        <p:spPr bwMode="auto">
          <a:xfrm>
            <a:off x="4144963" y="9120188"/>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B0D64B3A-ABBC-4397-96F1-2204443AE792}" type="slidenum">
              <a:rPr lang="en-US" altLang="zh-CN" sz="1200" b="0"/>
              <a:pPr algn="r"/>
              <a:t>33</a:t>
            </a:fld>
            <a:endParaRPr lang="en-US" altLang="zh-CN" sz="1200" b="0"/>
          </a:p>
        </p:txBody>
      </p:sp>
      <p:sp>
        <p:nvSpPr>
          <p:cNvPr id="52227" name="Rectangle 2">
            <a:extLst>
              <a:ext uri="{FF2B5EF4-FFF2-40B4-BE49-F238E27FC236}">
                <a16:creationId xmlns:a16="http://schemas.microsoft.com/office/drawing/2014/main" id="{7D3A1BD1-0647-484C-B217-A3879770AB67}"/>
              </a:ext>
            </a:extLst>
          </p:cNvPr>
          <p:cNvSpPr>
            <a:spLocks noGrp="1" noRot="1" noChangeAspect="1" noChangeArrowheads="1" noTextEdit="1"/>
          </p:cNvSpPr>
          <p:nvPr>
            <p:ph type="sldImg" idx="4294967295"/>
          </p:nvPr>
        </p:nvSpPr>
        <p:spPr>
          <a:xfrm>
            <a:off x="1257300" y="719138"/>
            <a:ext cx="4800600" cy="3600450"/>
          </a:xfrm>
          <a:ln/>
        </p:spPr>
      </p:sp>
      <p:sp>
        <p:nvSpPr>
          <p:cNvPr id="52228" name="Rectangle 3">
            <a:extLst>
              <a:ext uri="{FF2B5EF4-FFF2-40B4-BE49-F238E27FC236}">
                <a16:creationId xmlns:a16="http://schemas.microsoft.com/office/drawing/2014/main" id="{5021E48E-A535-4164-9F17-C9CE7133843D}"/>
              </a:ext>
            </a:extLst>
          </p:cNvPr>
          <p:cNvSpPr>
            <a:spLocks noGrp="1" noChangeArrowheads="1"/>
          </p:cNvSpPr>
          <p:nvPr>
            <p:ph type="body" idx="4294967295"/>
          </p:nvPr>
        </p:nvSpPr>
        <p:spPr>
          <a:ln/>
        </p:spPr>
        <p:txBody>
          <a:bodyPr anchor="t"/>
          <a:lstStyle/>
          <a:p>
            <a:r>
              <a:rPr lang="en-US" altLang="zh-CN"/>
              <a:t>Fully optimal solution found again.</a:t>
            </a: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CF72-939D-4B59-8D4B-61F70D2C0726}"/>
              </a:ext>
            </a:extLst>
          </p:cNvPr>
          <p:cNvSpPr>
            <a:spLocks noGrp="1"/>
          </p:cNvSpPr>
          <p:nvPr>
            <p:ph type="ctrTitle"/>
          </p:nvPr>
        </p:nvSpPr>
        <p:spPr>
          <a:xfrm>
            <a:off x="1143000" y="1122363"/>
            <a:ext cx="6858000" cy="2387600"/>
          </a:xfrm>
        </p:spPr>
        <p:txBody>
          <a:bodyPr/>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CECC538-C78D-4F4C-A17C-1301F5200F1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26367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4F953-8DC3-4190-B896-D85A0398D86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B8118F-3274-4D7E-9D45-70F3097655F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18967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4BA97D7-478D-44EC-9C00-F0C9419FA8D4}"/>
              </a:ext>
            </a:extLst>
          </p:cNvPr>
          <p:cNvSpPr>
            <a:spLocks noGrp="1"/>
          </p:cNvSpPr>
          <p:nvPr>
            <p:ph type="title" orient="vert"/>
          </p:nvPr>
        </p:nvSpPr>
        <p:spPr>
          <a:xfrm>
            <a:off x="6515100" y="228600"/>
            <a:ext cx="1943100" cy="5791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6875212-546E-4C4F-BB7F-2F8196EE6D51}"/>
              </a:ext>
            </a:extLst>
          </p:cNvPr>
          <p:cNvSpPr>
            <a:spLocks noGrp="1"/>
          </p:cNvSpPr>
          <p:nvPr>
            <p:ph type="body" orient="vert" idx="1"/>
          </p:nvPr>
        </p:nvSpPr>
        <p:spPr>
          <a:xfrm>
            <a:off x="685800" y="228600"/>
            <a:ext cx="5676900" cy="5791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6751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5B53B-DFB3-4AD8-8DCF-D9F0F35A72C1}"/>
              </a:ext>
            </a:extLst>
          </p:cNvPr>
          <p:cNvSpPr>
            <a:spLocks noGrp="1"/>
          </p:cNvSpPr>
          <p:nvPr>
            <p:ph type="title"/>
          </p:nvPr>
        </p:nvSpPr>
        <p:spPr>
          <a:xfrm>
            <a:off x="685800" y="228600"/>
            <a:ext cx="7772400" cy="10668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42C2E2-66A9-4629-A639-AEDD2EA98EA0}"/>
              </a:ext>
            </a:extLst>
          </p:cNvPr>
          <p:cNvSpPr>
            <a:spLocks noGrp="1"/>
          </p:cNvSpPr>
          <p:nvPr>
            <p:ph sz="half" idx="1"/>
          </p:nvPr>
        </p:nvSpPr>
        <p:spPr>
          <a:xfrm>
            <a:off x="685800" y="1600200"/>
            <a:ext cx="38100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F9B5555-1F4B-4345-B0A2-6D05EB037AB8}"/>
              </a:ext>
            </a:extLst>
          </p:cNvPr>
          <p:cNvSpPr>
            <a:spLocks noGrp="1"/>
          </p:cNvSpPr>
          <p:nvPr>
            <p:ph type="body" sz="half" idx="2"/>
          </p:nvPr>
        </p:nvSpPr>
        <p:spPr>
          <a:xfrm>
            <a:off x="4648200" y="1600200"/>
            <a:ext cx="38100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59379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4541D-DECD-4933-88C1-6ACB968D8015}"/>
              </a:ext>
            </a:extLst>
          </p:cNvPr>
          <p:cNvSpPr>
            <a:spLocks noGrp="1"/>
          </p:cNvSpPr>
          <p:nvPr>
            <p:ph type="title"/>
          </p:nvPr>
        </p:nvSpPr>
        <p:spPr>
          <a:xfrm>
            <a:off x="685800" y="228600"/>
            <a:ext cx="7772400" cy="10668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33415EA3-9184-4D57-8538-9F75644EDC92}"/>
              </a:ext>
            </a:extLst>
          </p:cNvPr>
          <p:cNvSpPr>
            <a:spLocks noGrp="1"/>
          </p:cNvSpPr>
          <p:nvPr>
            <p:ph type="dgm" idx="1"/>
          </p:nvPr>
        </p:nvSpPr>
        <p:spPr>
          <a:xfrm>
            <a:off x="685800" y="1600200"/>
            <a:ext cx="7772400" cy="4419600"/>
          </a:xfrm>
        </p:spPr>
        <p:txBody>
          <a:bodyPr/>
          <a:lstStyle/>
          <a:p>
            <a:pPr lvl="0"/>
            <a:endParaRPr lang="zh-CN" altLang="en-US" noProof="0"/>
          </a:p>
        </p:txBody>
      </p:sp>
    </p:spTree>
    <p:extLst>
      <p:ext uri="{BB962C8B-B14F-4D97-AF65-F5344CB8AC3E}">
        <p14:creationId xmlns:p14="http://schemas.microsoft.com/office/powerpoint/2010/main" val="2248708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D4078-4688-4F67-BDD1-680555D5F6D3}"/>
              </a:ext>
            </a:extLst>
          </p:cNvPr>
          <p:cNvSpPr>
            <a:spLocks noGrp="1"/>
          </p:cNvSpPr>
          <p:nvPr>
            <p:ph type="title"/>
          </p:nvPr>
        </p:nvSpPr>
        <p:spPr>
          <a:xfrm>
            <a:off x="685800" y="228600"/>
            <a:ext cx="7772400" cy="10668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2A95BD-9C45-4112-998C-8A26C81D7A5E}"/>
              </a:ext>
            </a:extLst>
          </p:cNvPr>
          <p:cNvSpPr>
            <a:spLocks noGrp="1"/>
          </p:cNvSpPr>
          <p:nvPr>
            <p:ph sz="half" idx="1"/>
          </p:nvPr>
        </p:nvSpPr>
        <p:spPr>
          <a:xfrm>
            <a:off x="685800" y="1600200"/>
            <a:ext cx="7772400" cy="2133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51AB1A3-79F5-4DFA-9B9F-5CC60B3425D2}"/>
              </a:ext>
            </a:extLst>
          </p:cNvPr>
          <p:cNvSpPr>
            <a:spLocks noGrp="1"/>
          </p:cNvSpPr>
          <p:nvPr>
            <p:ph type="body" sz="half" idx="2"/>
          </p:nvPr>
        </p:nvSpPr>
        <p:spPr>
          <a:xfrm>
            <a:off x="685800" y="3886200"/>
            <a:ext cx="7772400" cy="2133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3650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10581-09F3-4BA8-843B-E54BA825BA3D}"/>
              </a:ext>
            </a:extLst>
          </p:cNvPr>
          <p:cNvSpPr>
            <a:spLocks noGrp="1"/>
          </p:cNvSpPr>
          <p:nvPr>
            <p:ph type="title"/>
          </p:nvPr>
        </p:nvSpPr>
        <p:spPr>
          <a:xfrm>
            <a:off x="685800" y="228600"/>
            <a:ext cx="7772400" cy="10668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FA6AB52-FFCD-4DB7-9F36-954333020A45}"/>
              </a:ext>
            </a:extLst>
          </p:cNvPr>
          <p:cNvSpPr>
            <a:spLocks noGrp="1"/>
          </p:cNvSpPr>
          <p:nvPr>
            <p:ph type="body" sz="half" idx="1"/>
          </p:nvPr>
        </p:nvSpPr>
        <p:spPr>
          <a:xfrm>
            <a:off x="685800" y="1600200"/>
            <a:ext cx="38100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联机映像占位符 3">
            <a:extLst>
              <a:ext uri="{FF2B5EF4-FFF2-40B4-BE49-F238E27FC236}">
                <a16:creationId xmlns:a16="http://schemas.microsoft.com/office/drawing/2014/main" id="{D1EDA5E7-F417-4B3E-8F42-BB73607016C6}"/>
              </a:ext>
            </a:extLst>
          </p:cNvPr>
          <p:cNvSpPr>
            <a:spLocks noGrp="1"/>
          </p:cNvSpPr>
          <p:nvPr>
            <p:ph type="clipArt" sz="half" idx="2"/>
          </p:nvPr>
        </p:nvSpPr>
        <p:spPr>
          <a:xfrm>
            <a:off x="4648200" y="1600200"/>
            <a:ext cx="3810000" cy="4419600"/>
          </a:xfrm>
        </p:spPr>
        <p:txBody>
          <a:bodyPr/>
          <a:lstStyle/>
          <a:p>
            <a:pPr lvl="0"/>
            <a:endParaRPr lang="zh-CN" altLang="en-US" noProof="0"/>
          </a:p>
        </p:txBody>
      </p:sp>
    </p:spTree>
    <p:extLst>
      <p:ext uri="{BB962C8B-B14F-4D97-AF65-F5344CB8AC3E}">
        <p14:creationId xmlns:p14="http://schemas.microsoft.com/office/powerpoint/2010/main" val="3295233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CC06A-6583-428C-930E-BE41C312772B}"/>
              </a:ext>
            </a:extLst>
          </p:cNvPr>
          <p:cNvSpPr>
            <a:spLocks noGrp="1"/>
          </p:cNvSpPr>
          <p:nvPr>
            <p:ph type="title"/>
          </p:nvPr>
        </p:nvSpPr>
        <p:spPr>
          <a:xfrm>
            <a:off x="685800" y="228600"/>
            <a:ext cx="7772400" cy="1066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3896AB5-CBF7-4268-8ABF-E648B133A9D2}"/>
              </a:ext>
            </a:extLst>
          </p:cNvPr>
          <p:cNvSpPr>
            <a:spLocks noGrp="1"/>
          </p:cNvSpPr>
          <p:nvPr>
            <p:ph type="tbl" idx="1"/>
          </p:nvPr>
        </p:nvSpPr>
        <p:spPr>
          <a:xfrm>
            <a:off x="685800" y="1600200"/>
            <a:ext cx="7772400" cy="4419600"/>
          </a:xfrm>
        </p:spPr>
        <p:txBody>
          <a:bodyPr/>
          <a:lstStyle/>
          <a:p>
            <a:pPr lvl="0"/>
            <a:endParaRPr lang="zh-CN" altLang="en-US" noProof="0"/>
          </a:p>
        </p:txBody>
      </p:sp>
    </p:spTree>
    <p:extLst>
      <p:ext uri="{BB962C8B-B14F-4D97-AF65-F5344CB8AC3E}">
        <p14:creationId xmlns:p14="http://schemas.microsoft.com/office/powerpoint/2010/main" val="78478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482BE-5389-4D8D-8CA1-D7F114D7E3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E37C24-D394-46E1-B5F2-F86D43615EFA}"/>
              </a:ext>
            </a:extLst>
          </p:cNvPr>
          <p:cNvSpPr>
            <a:spLocks noGrp="1"/>
          </p:cNvSpPr>
          <p:nvPr>
            <p:ph idx="1"/>
          </p:nvPr>
        </p:nvSpPr>
        <p:spPr/>
        <p:txBody>
          <a:bodyPr/>
          <a:lstStyle>
            <a:lvl1pPr marL="342900" indent="-342900">
              <a:buFont typeface="Wingdings" panose="05000000000000000000" pitchFamily="2" charset="2"/>
              <a:buChar char="Ø"/>
              <a:defRPr/>
            </a:lvl1pPr>
            <a:lvl2pPr marL="742950" indent="-285750">
              <a:buFont typeface="Wingdings" panose="05000000000000000000" pitchFamily="2" charset="2"/>
              <a:buChar char="Ø"/>
              <a:defRPr/>
            </a:lvl2pPr>
            <a:lvl3pPr marL="1143000" indent="-228600">
              <a:buFont typeface="Wingdings" panose="05000000000000000000" pitchFamily="2" charset="2"/>
              <a:buChar char="Ø"/>
              <a:defRPr/>
            </a:lvl3pPr>
            <a:lvl4pPr marL="1600200" indent="-228600">
              <a:buFont typeface="Wingdings" panose="05000000000000000000" pitchFamily="2" charset="2"/>
              <a:buChar char="Ø"/>
              <a:defRPr/>
            </a:lvl4pPr>
            <a:lvl5pPr marL="2057400" indent="-228600">
              <a:buFont typeface="Wingdings" panose="05000000000000000000" pitchFamily="2" charset="2"/>
              <a:buChar char="Ø"/>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28963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BD792-B823-455A-8300-F40A06E6F963}"/>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5C5A7F-C8ED-435F-894F-54026A5334E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3232860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72672-7CD9-4B6A-AE0E-472E54604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F98728-20C6-49E0-8B8A-D1DC25B6976B}"/>
              </a:ext>
            </a:extLst>
          </p:cNvPr>
          <p:cNvSpPr>
            <a:spLocks noGrp="1"/>
          </p:cNvSpPr>
          <p:nvPr>
            <p:ph sz="half" idx="1"/>
          </p:nvPr>
        </p:nvSpPr>
        <p:spPr>
          <a:xfrm>
            <a:off x="685800" y="1600200"/>
            <a:ext cx="38100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B4C1ABA-82B0-4553-A93D-0C92FB0B784E}"/>
              </a:ext>
            </a:extLst>
          </p:cNvPr>
          <p:cNvSpPr>
            <a:spLocks noGrp="1"/>
          </p:cNvSpPr>
          <p:nvPr>
            <p:ph sz="half" idx="2"/>
          </p:nvPr>
        </p:nvSpPr>
        <p:spPr>
          <a:xfrm>
            <a:off x="4648200" y="1600200"/>
            <a:ext cx="38100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089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5826-D629-4093-A332-ACF7C91B2C2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2EB6AC-FBE5-4855-97DF-924CDE02850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DC76D5E-FDAF-480A-AF8C-010DD51CE41B}"/>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02E5433-3FC0-4DCB-B5EF-A9F49FCAB91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1449D53-5DBD-4390-916A-F0BEE9702951}"/>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62418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39827-8674-42D0-AC9E-DC8C30B0788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47546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449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E47C6-C6BA-490F-89F7-0F979F51CBB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CB4353D-8B94-4CFC-9C57-5296F909DA7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0B118A3-FA2C-4E71-8C09-65C0981D03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1132185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45361-FCA5-4560-AF3B-0F3CECBC1E72}"/>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310163A-4BD1-48A6-A70C-8CD748FC005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15454279-85D2-43CA-856F-A89AECD6A41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2606827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4A58971-99C8-4525-9928-E0F2DE842DF2}"/>
              </a:ext>
            </a:extLst>
          </p:cNvPr>
          <p:cNvSpPr>
            <a:spLocks noGrp="1" noChangeArrowheads="1"/>
          </p:cNvSpPr>
          <p:nvPr>
            <p:ph type="title"/>
          </p:nvPr>
        </p:nvSpPr>
        <p:spPr bwMode="auto">
          <a:xfrm>
            <a:off x="685800" y="2286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pPr lvl="0"/>
            <a:r>
              <a:rPr lang="en-US" altLang="zh-CN" dirty="0"/>
              <a:t>Click to edit Master title style</a:t>
            </a:r>
          </a:p>
        </p:txBody>
      </p:sp>
      <p:sp>
        <p:nvSpPr>
          <p:cNvPr id="1027" name="Rectangle 3">
            <a:extLst>
              <a:ext uri="{FF2B5EF4-FFF2-40B4-BE49-F238E27FC236}">
                <a16:creationId xmlns:a16="http://schemas.microsoft.com/office/drawing/2014/main" id="{FC410412-A350-40AD-A18B-C9B6E27462D8}"/>
              </a:ext>
            </a:extLst>
          </p:cNvPr>
          <p:cNvSpPr>
            <a:spLocks noGrp="1" noChangeArrowheads="1"/>
          </p:cNvSpPr>
          <p:nvPr>
            <p:ph type="body" idx="1"/>
          </p:nvPr>
        </p:nvSpPr>
        <p:spPr bwMode="auto">
          <a:xfrm>
            <a:off x="685800" y="1600200"/>
            <a:ext cx="77724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5">
            <a:extLst>
              <a:ext uri="{FF2B5EF4-FFF2-40B4-BE49-F238E27FC236}">
                <a16:creationId xmlns:a16="http://schemas.microsoft.com/office/drawing/2014/main" id="{3049EE35-BCC4-4656-A1D8-E3E1A5673238}"/>
              </a:ext>
            </a:extLst>
          </p:cNvPr>
          <p:cNvSpPr>
            <a:spLocks noChangeArrowheads="1"/>
          </p:cNvSpPr>
          <p:nvPr/>
        </p:nvSpPr>
        <p:spPr bwMode="auto">
          <a:xfrm>
            <a:off x="4379913" y="6324600"/>
            <a:ext cx="3968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defRPr sz="3200" i="1">
                <a:solidFill>
                  <a:schemeClr val="tx1"/>
                </a:solidFill>
                <a:latin typeface="Arial" panose="020B0604020202020204" pitchFamily="34" charset="0"/>
              </a:defRPr>
            </a:lvl1pPr>
            <a:lvl2pPr marL="742950" indent="-285750">
              <a:defRPr sz="3200" i="1">
                <a:solidFill>
                  <a:schemeClr val="tx1"/>
                </a:solidFill>
                <a:latin typeface="Arial" panose="020B0604020202020204" pitchFamily="34" charset="0"/>
              </a:defRPr>
            </a:lvl2pPr>
            <a:lvl3pPr marL="1143000" indent="-228600">
              <a:defRPr sz="3200" i="1">
                <a:solidFill>
                  <a:schemeClr val="tx1"/>
                </a:solidFill>
                <a:latin typeface="Arial" panose="020B0604020202020204" pitchFamily="34" charset="0"/>
              </a:defRPr>
            </a:lvl3pPr>
            <a:lvl4pPr marL="1600200" indent="-228600">
              <a:defRPr sz="3200" i="1">
                <a:solidFill>
                  <a:schemeClr val="tx1"/>
                </a:solidFill>
                <a:latin typeface="Arial" panose="020B0604020202020204" pitchFamily="34" charset="0"/>
              </a:defRPr>
            </a:lvl4pPr>
            <a:lvl5pPr marL="2057400" indent="-228600">
              <a:defRPr sz="3200" i="1">
                <a:solidFill>
                  <a:schemeClr val="tx1"/>
                </a:solidFill>
                <a:latin typeface="Arial" panose="020B0604020202020204" pitchFamily="34" charset="0"/>
              </a:defRPr>
            </a:lvl5pPr>
            <a:lvl6pPr marL="2514600" indent="-228600" eaLnBrk="0" fontAlgn="base" hangingPunct="0">
              <a:spcBef>
                <a:spcPct val="0"/>
              </a:spcBef>
              <a:spcAft>
                <a:spcPct val="0"/>
              </a:spcAft>
              <a:defRPr sz="3200" i="1">
                <a:solidFill>
                  <a:schemeClr val="tx1"/>
                </a:solidFill>
                <a:latin typeface="Arial" panose="020B0604020202020204" pitchFamily="34" charset="0"/>
              </a:defRPr>
            </a:lvl6pPr>
            <a:lvl7pPr marL="2971800" indent="-228600" eaLnBrk="0" fontAlgn="base" hangingPunct="0">
              <a:spcBef>
                <a:spcPct val="0"/>
              </a:spcBef>
              <a:spcAft>
                <a:spcPct val="0"/>
              </a:spcAft>
              <a:defRPr sz="3200" i="1">
                <a:solidFill>
                  <a:schemeClr val="tx1"/>
                </a:solidFill>
                <a:latin typeface="Arial" panose="020B0604020202020204" pitchFamily="34" charset="0"/>
              </a:defRPr>
            </a:lvl7pPr>
            <a:lvl8pPr marL="3429000" indent="-228600" eaLnBrk="0" fontAlgn="base" hangingPunct="0">
              <a:spcBef>
                <a:spcPct val="0"/>
              </a:spcBef>
              <a:spcAft>
                <a:spcPct val="0"/>
              </a:spcAft>
              <a:defRPr sz="3200" i="1">
                <a:solidFill>
                  <a:schemeClr val="tx1"/>
                </a:solidFill>
                <a:latin typeface="Arial" panose="020B0604020202020204" pitchFamily="34" charset="0"/>
              </a:defRPr>
            </a:lvl8pPr>
            <a:lvl9pPr marL="3886200" indent="-228600" eaLnBrk="0" fontAlgn="base" hangingPunct="0">
              <a:spcBef>
                <a:spcPct val="0"/>
              </a:spcBef>
              <a:spcAft>
                <a:spcPct val="0"/>
              </a:spcAft>
              <a:defRPr sz="3200" i="1">
                <a:solidFill>
                  <a:schemeClr val="tx1"/>
                </a:solidFill>
                <a:latin typeface="Arial" panose="020B0604020202020204" pitchFamily="34" charset="0"/>
              </a:defRPr>
            </a:lvl9pPr>
          </a:lstStyle>
          <a:p>
            <a:pPr algn="r">
              <a:defRPr/>
            </a:pPr>
            <a:fld id="{1237BE2C-A001-4195-A7AF-737CA640C75C}" type="slidenum">
              <a:rPr lang="en-US" altLang="zh-CN" sz="1400" b="1" i="0" smtClean="0">
                <a:solidFill>
                  <a:srgbClr val="0000CC"/>
                </a:solidFill>
                <a:latin typeface="Baha" pitchFamily="34" charset="0"/>
                <a:ea typeface="宋体" panose="02010600030101010101" pitchFamily="2" charset="-122"/>
              </a:rPr>
              <a:pPr algn="r">
                <a:defRPr/>
              </a:pPr>
              <a:t>‹#›</a:t>
            </a:fld>
            <a:endParaRPr lang="en-US" altLang="zh-CN" sz="1400" b="1" i="0" dirty="0">
              <a:solidFill>
                <a:srgbClr val="0000CC"/>
              </a:solidFill>
              <a:latin typeface="Baha" pitchFamily="34" charset="0"/>
              <a:ea typeface="宋体" panose="02010600030101010101" pitchFamily="2" charset="-122"/>
            </a:endParaRPr>
          </a:p>
        </p:txBody>
      </p:sp>
      <p:sp>
        <p:nvSpPr>
          <p:cNvPr id="1029" name="Rectangle 7">
            <a:extLst>
              <a:ext uri="{FF2B5EF4-FFF2-40B4-BE49-F238E27FC236}">
                <a16:creationId xmlns:a16="http://schemas.microsoft.com/office/drawing/2014/main" id="{F8F8E144-7452-41A7-B090-16A10C9D830D}"/>
              </a:ext>
            </a:extLst>
          </p:cNvPr>
          <p:cNvSpPr>
            <a:spLocks noChangeArrowheads="1"/>
          </p:cNvSpPr>
          <p:nvPr/>
        </p:nvSpPr>
        <p:spPr bwMode="auto">
          <a:xfrm>
            <a:off x="685800" y="6291263"/>
            <a:ext cx="34290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defRPr sz="3200" i="1">
                <a:solidFill>
                  <a:schemeClr val="tx1"/>
                </a:solidFill>
                <a:latin typeface="Arial" panose="020B0604020202020204" pitchFamily="34" charset="0"/>
              </a:defRPr>
            </a:lvl1pPr>
            <a:lvl2pPr marL="742950" indent="-285750">
              <a:defRPr sz="3200" i="1">
                <a:solidFill>
                  <a:schemeClr val="tx1"/>
                </a:solidFill>
                <a:latin typeface="Arial" panose="020B0604020202020204" pitchFamily="34" charset="0"/>
              </a:defRPr>
            </a:lvl2pPr>
            <a:lvl3pPr marL="1143000" indent="-228600">
              <a:defRPr sz="3200" i="1">
                <a:solidFill>
                  <a:schemeClr val="tx1"/>
                </a:solidFill>
                <a:latin typeface="Arial" panose="020B0604020202020204" pitchFamily="34" charset="0"/>
              </a:defRPr>
            </a:lvl3pPr>
            <a:lvl4pPr marL="1600200" indent="-228600">
              <a:defRPr sz="3200" i="1">
                <a:solidFill>
                  <a:schemeClr val="tx1"/>
                </a:solidFill>
                <a:latin typeface="Arial" panose="020B0604020202020204" pitchFamily="34" charset="0"/>
              </a:defRPr>
            </a:lvl4pPr>
            <a:lvl5pPr marL="2057400" indent="-228600">
              <a:defRPr sz="3200" i="1">
                <a:solidFill>
                  <a:schemeClr val="tx1"/>
                </a:solidFill>
                <a:latin typeface="Arial" panose="020B0604020202020204" pitchFamily="34" charset="0"/>
              </a:defRPr>
            </a:lvl5pPr>
            <a:lvl6pPr marL="2514600" indent="-228600" eaLnBrk="0" fontAlgn="base" hangingPunct="0">
              <a:spcBef>
                <a:spcPct val="0"/>
              </a:spcBef>
              <a:spcAft>
                <a:spcPct val="0"/>
              </a:spcAft>
              <a:defRPr sz="3200" i="1">
                <a:solidFill>
                  <a:schemeClr val="tx1"/>
                </a:solidFill>
                <a:latin typeface="Arial" panose="020B0604020202020204" pitchFamily="34" charset="0"/>
              </a:defRPr>
            </a:lvl6pPr>
            <a:lvl7pPr marL="2971800" indent="-228600" eaLnBrk="0" fontAlgn="base" hangingPunct="0">
              <a:spcBef>
                <a:spcPct val="0"/>
              </a:spcBef>
              <a:spcAft>
                <a:spcPct val="0"/>
              </a:spcAft>
              <a:defRPr sz="3200" i="1">
                <a:solidFill>
                  <a:schemeClr val="tx1"/>
                </a:solidFill>
                <a:latin typeface="Arial" panose="020B0604020202020204" pitchFamily="34" charset="0"/>
              </a:defRPr>
            </a:lvl7pPr>
            <a:lvl8pPr marL="3429000" indent="-228600" eaLnBrk="0" fontAlgn="base" hangingPunct="0">
              <a:spcBef>
                <a:spcPct val="0"/>
              </a:spcBef>
              <a:spcAft>
                <a:spcPct val="0"/>
              </a:spcAft>
              <a:defRPr sz="3200" i="1">
                <a:solidFill>
                  <a:schemeClr val="tx1"/>
                </a:solidFill>
                <a:latin typeface="Arial" panose="020B0604020202020204" pitchFamily="34" charset="0"/>
              </a:defRPr>
            </a:lvl8pPr>
            <a:lvl9pPr marL="3886200" indent="-228600" eaLnBrk="0" fontAlgn="base" hangingPunct="0">
              <a:spcBef>
                <a:spcPct val="0"/>
              </a:spcBef>
              <a:spcAft>
                <a:spcPct val="0"/>
              </a:spcAft>
              <a:defRPr sz="3200" i="1">
                <a:solidFill>
                  <a:schemeClr val="tx1"/>
                </a:solidFill>
                <a:latin typeface="Arial" panose="020B0604020202020204" pitchFamily="34" charset="0"/>
              </a:defRPr>
            </a:lvl9pPr>
          </a:lstStyle>
          <a:p>
            <a:pPr>
              <a:defRPr/>
            </a:pPr>
            <a:r>
              <a:rPr lang="en-US" altLang="zh-CN" sz="1400" b="1" i="0" dirty="0" err="1">
                <a:solidFill>
                  <a:srgbClr val="0000CC"/>
                </a:solidFill>
                <a:latin typeface="Baha" pitchFamily="34" charset="0"/>
                <a:ea typeface="宋体" panose="02010600030101010101" pitchFamily="2" charset="-122"/>
              </a:rPr>
              <a:t>Changhe</a:t>
            </a:r>
            <a:r>
              <a:rPr lang="en-US" altLang="zh-CN" sz="1400" b="1" i="0" dirty="0">
                <a:solidFill>
                  <a:srgbClr val="0000CC"/>
                </a:solidFill>
                <a:latin typeface="Baha" pitchFamily="34" charset="0"/>
                <a:ea typeface="宋体" panose="02010600030101010101" pitchFamily="2" charset="-122"/>
              </a:rPr>
              <a:t> Li</a:t>
            </a:r>
          </a:p>
          <a:p>
            <a:pPr>
              <a:defRPr/>
            </a:pPr>
            <a:r>
              <a:rPr lang="en-US" altLang="zh-CN" sz="1400" b="1" i="0" dirty="0">
                <a:solidFill>
                  <a:srgbClr val="0000CC"/>
                </a:solidFill>
                <a:latin typeface="Baha" pitchFamily="34" charset="0"/>
                <a:ea typeface="宋体" panose="02010600030101010101" pitchFamily="2" charset="-122"/>
              </a:rPr>
              <a:t>Computational Intelligent Algorithms</a:t>
            </a:r>
            <a:endParaRPr lang="en-US" altLang="zh-CN" sz="1400" b="1" i="0" dirty="0">
              <a:latin typeface="Baha" pitchFamily="34" charset="0"/>
              <a:ea typeface="宋体" panose="02010600030101010101" pitchFamily="2" charset="-122"/>
            </a:endParaRPr>
          </a:p>
        </p:txBody>
      </p:sp>
      <p:sp>
        <p:nvSpPr>
          <p:cNvPr id="1030" name="Line 8">
            <a:extLst>
              <a:ext uri="{FF2B5EF4-FFF2-40B4-BE49-F238E27FC236}">
                <a16:creationId xmlns:a16="http://schemas.microsoft.com/office/drawing/2014/main" id="{24E5C71E-7410-4F04-A698-68A99FFF19DC}"/>
              </a:ext>
            </a:extLst>
          </p:cNvPr>
          <p:cNvSpPr>
            <a:spLocks noChangeShapeType="1"/>
          </p:cNvSpPr>
          <p:nvPr/>
        </p:nvSpPr>
        <p:spPr bwMode="auto">
          <a:xfrm>
            <a:off x="28575" y="6172200"/>
            <a:ext cx="9010650" cy="0"/>
          </a:xfrm>
          <a:prstGeom prst="line">
            <a:avLst/>
          </a:prstGeom>
          <a:noFill/>
          <a:ln w="57150" cmpd="thinThick">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Rectangle 9">
            <a:extLst>
              <a:ext uri="{FF2B5EF4-FFF2-40B4-BE49-F238E27FC236}">
                <a16:creationId xmlns:a16="http://schemas.microsoft.com/office/drawing/2014/main" id="{02F9B0AA-A396-4707-B18E-8CA6EFE5042A}"/>
              </a:ext>
            </a:extLst>
          </p:cNvPr>
          <p:cNvSpPr>
            <a:spLocks noChangeArrowheads="1"/>
          </p:cNvSpPr>
          <p:nvPr/>
        </p:nvSpPr>
        <p:spPr bwMode="auto">
          <a:xfrm>
            <a:off x="5410200" y="6373607"/>
            <a:ext cx="304800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defRPr sz="3200" i="1">
                <a:solidFill>
                  <a:schemeClr val="tx1"/>
                </a:solidFill>
                <a:latin typeface="Arial" panose="020B0604020202020204" pitchFamily="34" charset="0"/>
              </a:defRPr>
            </a:lvl1pPr>
            <a:lvl2pPr marL="742950" indent="-285750">
              <a:defRPr sz="3200" i="1">
                <a:solidFill>
                  <a:schemeClr val="tx1"/>
                </a:solidFill>
                <a:latin typeface="Arial" panose="020B0604020202020204" pitchFamily="34" charset="0"/>
              </a:defRPr>
            </a:lvl2pPr>
            <a:lvl3pPr marL="1143000" indent="-228600">
              <a:defRPr sz="3200" i="1">
                <a:solidFill>
                  <a:schemeClr val="tx1"/>
                </a:solidFill>
                <a:latin typeface="Arial" panose="020B0604020202020204" pitchFamily="34" charset="0"/>
              </a:defRPr>
            </a:lvl3pPr>
            <a:lvl4pPr marL="1600200" indent="-228600">
              <a:defRPr sz="3200" i="1">
                <a:solidFill>
                  <a:schemeClr val="tx1"/>
                </a:solidFill>
                <a:latin typeface="Arial" panose="020B0604020202020204" pitchFamily="34" charset="0"/>
              </a:defRPr>
            </a:lvl4pPr>
            <a:lvl5pPr marL="2057400" indent="-228600">
              <a:defRPr sz="3200" i="1">
                <a:solidFill>
                  <a:schemeClr val="tx1"/>
                </a:solidFill>
                <a:latin typeface="Arial" panose="020B0604020202020204" pitchFamily="34" charset="0"/>
              </a:defRPr>
            </a:lvl5pPr>
            <a:lvl6pPr marL="2514600" indent="-228600" eaLnBrk="0" fontAlgn="base" hangingPunct="0">
              <a:spcBef>
                <a:spcPct val="0"/>
              </a:spcBef>
              <a:spcAft>
                <a:spcPct val="0"/>
              </a:spcAft>
              <a:defRPr sz="3200" i="1">
                <a:solidFill>
                  <a:schemeClr val="tx1"/>
                </a:solidFill>
                <a:latin typeface="Arial" panose="020B0604020202020204" pitchFamily="34" charset="0"/>
              </a:defRPr>
            </a:lvl6pPr>
            <a:lvl7pPr marL="2971800" indent="-228600" eaLnBrk="0" fontAlgn="base" hangingPunct="0">
              <a:spcBef>
                <a:spcPct val="0"/>
              </a:spcBef>
              <a:spcAft>
                <a:spcPct val="0"/>
              </a:spcAft>
              <a:defRPr sz="3200" i="1">
                <a:solidFill>
                  <a:schemeClr val="tx1"/>
                </a:solidFill>
                <a:latin typeface="Arial" panose="020B0604020202020204" pitchFamily="34" charset="0"/>
              </a:defRPr>
            </a:lvl7pPr>
            <a:lvl8pPr marL="3429000" indent="-228600" eaLnBrk="0" fontAlgn="base" hangingPunct="0">
              <a:spcBef>
                <a:spcPct val="0"/>
              </a:spcBef>
              <a:spcAft>
                <a:spcPct val="0"/>
              </a:spcAft>
              <a:defRPr sz="3200" i="1">
                <a:solidFill>
                  <a:schemeClr val="tx1"/>
                </a:solidFill>
                <a:latin typeface="Arial" panose="020B0604020202020204" pitchFamily="34" charset="0"/>
              </a:defRPr>
            </a:lvl8pPr>
            <a:lvl9pPr marL="3886200" indent="-228600" eaLnBrk="0" fontAlgn="base" hangingPunct="0">
              <a:spcBef>
                <a:spcPct val="0"/>
              </a:spcBef>
              <a:spcAft>
                <a:spcPct val="0"/>
              </a:spcAft>
              <a:defRPr sz="3200" i="1">
                <a:solidFill>
                  <a:schemeClr val="tx1"/>
                </a:solidFill>
                <a:latin typeface="Arial" panose="020B0604020202020204" pitchFamily="34" charset="0"/>
              </a:defRPr>
            </a:lvl9pPr>
          </a:lstStyle>
          <a:p>
            <a:pPr algn="r">
              <a:defRPr/>
            </a:pPr>
            <a:r>
              <a:rPr lang="en-US" altLang="zh-CN" sz="1400" b="1" i="0" dirty="0">
                <a:solidFill>
                  <a:srgbClr val="0000CC"/>
                </a:solidFill>
                <a:latin typeface="Baha" pitchFamily="34" charset="0"/>
                <a:ea typeface="宋体" panose="02010600030101010101" pitchFamily="2" charset="-122"/>
              </a:rPr>
              <a:t>Swarm Intelligence</a:t>
            </a:r>
          </a:p>
        </p:txBody>
      </p:sp>
    </p:spTree>
    <p:extLst>
      <p:ext uri="{BB962C8B-B14F-4D97-AF65-F5344CB8AC3E}">
        <p14:creationId xmlns:p14="http://schemas.microsoft.com/office/powerpoint/2010/main" val="4107373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ctr" rtl="0" eaLnBrk="0" fontAlgn="base" hangingPunct="0">
        <a:spcBef>
          <a:spcPct val="0"/>
        </a:spcBef>
        <a:spcAft>
          <a:spcPct val="0"/>
        </a:spcAft>
        <a:defRPr sz="4400" b="1" kern="1200">
          <a:solidFill>
            <a:srgbClr val="0000CC"/>
          </a:solidFill>
          <a:latin typeface="+mj-lt"/>
          <a:ea typeface="+mj-ea"/>
          <a:cs typeface="+mj-cs"/>
        </a:defRPr>
      </a:lvl1pPr>
      <a:lvl2pPr algn="ctr" rtl="0" eaLnBrk="0" fontAlgn="base" hangingPunct="0">
        <a:spcBef>
          <a:spcPct val="0"/>
        </a:spcBef>
        <a:spcAft>
          <a:spcPct val="0"/>
        </a:spcAft>
        <a:defRPr sz="4400" b="1">
          <a:solidFill>
            <a:srgbClr val="0000CC"/>
          </a:solidFill>
          <a:latin typeface="Book Antiqua" panose="02040602050305030304" pitchFamily="18" charset="0"/>
        </a:defRPr>
      </a:lvl2pPr>
      <a:lvl3pPr algn="ctr" rtl="0" eaLnBrk="0" fontAlgn="base" hangingPunct="0">
        <a:spcBef>
          <a:spcPct val="0"/>
        </a:spcBef>
        <a:spcAft>
          <a:spcPct val="0"/>
        </a:spcAft>
        <a:defRPr sz="4400" b="1">
          <a:solidFill>
            <a:srgbClr val="0000CC"/>
          </a:solidFill>
          <a:latin typeface="Book Antiqua" panose="02040602050305030304" pitchFamily="18" charset="0"/>
        </a:defRPr>
      </a:lvl3pPr>
      <a:lvl4pPr algn="ctr" rtl="0" eaLnBrk="0" fontAlgn="base" hangingPunct="0">
        <a:spcBef>
          <a:spcPct val="0"/>
        </a:spcBef>
        <a:spcAft>
          <a:spcPct val="0"/>
        </a:spcAft>
        <a:defRPr sz="4400" b="1">
          <a:solidFill>
            <a:srgbClr val="0000CC"/>
          </a:solidFill>
          <a:latin typeface="Book Antiqua" panose="02040602050305030304" pitchFamily="18" charset="0"/>
        </a:defRPr>
      </a:lvl4pPr>
      <a:lvl5pPr algn="ctr" rtl="0" eaLnBrk="0" fontAlgn="base" hangingPunct="0">
        <a:spcBef>
          <a:spcPct val="0"/>
        </a:spcBef>
        <a:spcAft>
          <a:spcPct val="0"/>
        </a:spcAft>
        <a:defRPr sz="4400" b="1">
          <a:solidFill>
            <a:srgbClr val="0000CC"/>
          </a:solidFill>
          <a:latin typeface="Book Antiqua" panose="02040602050305030304" pitchFamily="18" charset="0"/>
        </a:defRPr>
      </a:lvl5pPr>
      <a:lvl6pPr marL="457200" algn="ctr" rtl="0" eaLnBrk="0" fontAlgn="base" hangingPunct="0">
        <a:spcBef>
          <a:spcPct val="0"/>
        </a:spcBef>
        <a:spcAft>
          <a:spcPct val="0"/>
        </a:spcAft>
        <a:defRPr sz="4400" b="1">
          <a:solidFill>
            <a:srgbClr val="0000CC"/>
          </a:solidFill>
          <a:latin typeface="Book Antiqua" panose="02040602050305030304" pitchFamily="18" charset="0"/>
        </a:defRPr>
      </a:lvl6pPr>
      <a:lvl7pPr marL="914400" algn="ctr" rtl="0" eaLnBrk="0" fontAlgn="base" hangingPunct="0">
        <a:spcBef>
          <a:spcPct val="0"/>
        </a:spcBef>
        <a:spcAft>
          <a:spcPct val="0"/>
        </a:spcAft>
        <a:defRPr sz="4400" b="1">
          <a:solidFill>
            <a:srgbClr val="0000CC"/>
          </a:solidFill>
          <a:latin typeface="Book Antiqua" panose="02040602050305030304" pitchFamily="18" charset="0"/>
        </a:defRPr>
      </a:lvl7pPr>
      <a:lvl8pPr marL="1371600" algn="ctr" rtl="0" eaLnBrk="0" fontAlgn="base" hangingPunct="0">
        <a:spcBef>
          <a:spcPct val="0"/>
        </a:spcBef>
        <a:spcAft>
          <a:spcPct val="0"/>
        </a:spcAft>
        <a:defRPr sz="4400" b="1">
          <a:solidFill>
            <a:srgbClr val="0000CC"/>
          </a:solidFill>
          <a:latin typeface="Book Antiqua" panose="02040602050305030304" pitchFamily="18" charset="0"/>
        </a:defRPr>
      </a:lvl8pPr>
      <a:lvl9pPr marL="1828800" algn="ctr" rtl="0" eaLnBrk="0" fontAlgn="base" hangingPunct="0">
        <a:spcBef>
          <a:spcPct val="0"/>
        </a:spcBef>
        <a:spcAft>
          <a:spcPct val="0"/>
        </a:spcAft>
        <a:defRPr sz="4400" b="1">
          <a:solidFill>
            <a:srgbClr val="0000CC"/>
          </a:solidFill>
          <a:latin typeface="Book Antiqua" panose="02040602050305030304" pitchFamily="18" charset="0"/>
        </a:defRPr>
      </a:lvl9pPr>
    </p:titleStyle>
    <p:bodyStyle>
      <a:lvl1pPr marL="342900" indent="-342900" algn="l" rtl="0" eaLnBrk="0" fontAlgn="base" hangingPunct="0">
        <a:spcBef>
          <a:spcPct val="20000"/>
        </a:spcBef>
        <a:spcAft>
          <a:spcPct val="0"/>
        </a:spcAft>
        <a:buClr>
          <a:schemeClr val="tx1"/>
        </a:buClr>
        <a:buSzPct val="50000"/>
        <a:buFont typeface="Wingdings" panose="05000000000000000000" pitchFamily="2" charset="2"/>
        <a:buChar char="Ø"/>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100000"/>
        <a:buFont typeface="Wingdings" panose="05000000000000000000" pitchFamily="2" charset="2"/>
        <a:buChar char="Ø"/>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Ø"/>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Font typeface="Wingdings" panose="05000000000000000000" pitchFamily="2" charset="2"/>
        <a:buChar char="Ø"/>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hyperlink" Target="ExpNoObst.mov" TargetMode="External"/><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image" Target="../media/image23.png"/><Relationship Id="rId2" Type="http://schemas.openxmlformats.org/officeDocument/2006/relationships/video" Target="../media/media4.mp4"/><Relationship Id="rId16" Type="http://schemas.openxmlformats.org/officeDocument/2006/relationships/image" Target="../media/image22.png"/><Relationship Id="rId1" Type="http://schemas.microsoft.com/office/2007/relationships/media" Target="../media/media4.mp4"/><Relationship Id="rId6" Type="http://schemas.openxmlformats.org/officeDocument/2006/relationships/image" Target="../media/image15.png"/><Relationship Id="rId11" Type="http://schemas.openxmlformats.org/officeDocument/2006/relationships/hyperlink" Target="ExpOneLargeObst.mov" TargetMode="External"/><Relationship Id="rId5" Type="http://schemas.openxmlformats.org/officeDocument/2006/relationships/image" Target="../media/image14.png"/><Relationship Id="rId15" Type="http://schemas.openxmlformats.org/officeDocument/2006/relationships/hyperlink" Target="ExpTwoObst.mov" TargetMode="External"/><Relationship Id="rId10" Type="http://schemas.openxmlformats.org/officeDocument/2006/relationships/image" Target="../media/image19.png"/><Relationship Id="rId4" Type="http://schemas.openxmlformats.org/officeDocument/2006/relationships/notesSlide" Target="../notesSlides/notesSlide5.xml"/><Relationship Id="rId9" Type="http://schemas.openxmlformats.org/officeDocument/2006/relationships/image" Target="../media/image18.png"/><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hyperlink" Target="Cuckoo-a.flv"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swarm-bots%20pulling%20a%20child.flv" TargetMode="External"/><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hyperlink" Target="BeeDance.avi" TargetMode="External"/><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www.cpsc.ucalgary.ca/~keown/CPSC533/project_proposal.htm"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Swarm-bots%20finding%20a%20path-use.mp4"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hyperlink" Target="termite.mp4" TargetMode="External"/><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a:extLst>
              <a:ext uri="{FF2B5EF4-FFF2-40B4-BE49-F238E27FC236}">
                <a16:creationId xmlns:a16="http://schemas.microsoft.com/office/drawing/2014/main" id="{F245F813-1EA0-4312-9B35-76CAAD815C58}"/>
              </a:ext>
            </a:extLst>
          </p:cNvPr>
          <p:cNvSpPr>
            <a:spLocks noGrp="1" noChangeArrowheads="1"/>
          </p:cNvSpPr>
          <p:nvPr>
            <p:ph type="ctrTitle" idx="4294967295"/>
          </p:nvPr>
        </p:nvSpPr>
        <p:spPr>
          <a:xfrm>
            <a:off x="827584" y="1988840"/>
            <a:ext cx="7772400" cy="2295525"/>
          </a:xfrm>
        </p:spPr>
        <p:txBody>
          <a:bodyPr/>
          <a:lstStyle/>
          <a:p>
            <a:r>
              <a:rPr lang="en-US" altLang="zh-CN" sz="8000" b="1" dirty="0"/>
              <a:t>Swarm Intelligence</a:t>
            </a:r>
            <a:endParaRPr lang="en-US" altLang="zh-CN"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F0785881-9077-4665-9C45-A3D842F9955E}"/>
              </a:ext>
            </a:extLst>
          </p:cNvPr>
          <p:cNvSpPr>
            <a:spLocks noGrp="1" noChangeArrowheads="1"/>
          </p:cNvSpPr>
          <p:nvPr>
            <p:ph type="title" idx="4294967295"/>
          </p:nvPr>
        </p:nvSpPr>
        <p:spPr>
          <a:xfrm>
            <a:off x="179512" y="260648"/>
            <a:ext cx="7772400" cy="1143000"/>
          </a:xfrm>
        </p:spPr>
        <p:txBody>
          <a:bodyPr/>
          <a:lstStyle/>
          <a:p>
            <a:r>
              <a:rPr lang="en-US" altLang="zh-CN" b="1" dirty="0"/>
              <a:t>Ants</a:t>
            </a:r>
          </a:p>
        </p:txBody>
      </p:sp>
      <p:pic>
        <p:nvPicPr>
          <p:cNvPr id="20482" name="Picture 4">
            <a:extLst>
              <a:ext uri="{FF2B5EF4-FFF2-40B4-BE49-F238E27FC236}">
                <a16:creationId xmlns:a16="http://schemas.microsoft.com/office/drawing/2014/main" id="{54892526-7CEC-4268-91D8-BFFA48264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787" y="1408719"/>
            <a:ext cx="49244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BE2F72B-2B46-4961-BA66-2DCBE6E8E928}"/>
              </a:ext>
            </a:extLst>
          </p:cNvPr>
          <p:cNvSpPr>
            <a:spLocks noGrp="1" noChangeArrowheads="1"/>
          </p:cNvSpPr>
          <p:nvPr>
            <p:ph type="title" idx="4294967295"/>
          </p:nvPr>
        </p:nvSpPr>
        <p:spPr>
          <a:xfrm>
            <a:off x="395536" y="250032"/>
            <a:ext cx="7772400" cy="1143000"/>
          </a:xfrm>
        </p:spPr>
        <p:txBody>
          <a:bodyPr/>
          <a:lstStyle/>
          <a:p>
            <a:r>
              <a:rPr lang="en-US" altLang="zh-CN" b="1" dirty="0"/>
              <a:t>Ants</a:t>
            </a:r>
          </a:p>
        </p:txBody>
      </p:sp>
      <p:sp>
        <p:nvSpPr>
          <p:cNvPr id="22530" name="Rectangle 3">
            <a:extLst>
              <a:ext uri="{FF2B5EF4-FFF2-40B4-BE49-F238E27FC236}">
                <a16:creationId xmlns:a16="http://schemas.microsoft.com/office/drawing/2014/main" id="{4D6094E1-C887-4DDE-A555-22A7991058DE}"/>
              </a:ext>
            </a:extLst>
          </p:cNvPr>
          <p:cNvSpPr>
            <a:spLocks noGrp="1" noChangeArrowheads="1"/>
          </p:cNvSpPr>
          <p:nvPr>
            <p:ph type="body" idx="4294967295"/>
          </p:nvPr>
        </p:nvSpPr>
        <p:spPr>
          <a:xfrm>
            <a:off x="555970" y="1268760"/>
            <a:ext cx="5454154" cy="1447800"/>
          </a:xfrm>
        </p:spPr>
        <p:txBody>
          <a:bodyPr/>
          <a:lstStyle/>
          <a:p>
            <a:r>
              <a:rPr lang="en-US" altLang="zh-CN" sz="2400" b="1" dirty="0"/>
              <a:t>Organizing highways to and from their foraging sites by leaving pheromone trails</a:t>
            </a:r>
          </a:p>
          <a:p>
            <a:endParaRPr lang="en-US" altLang="zh-CN" sz="2400" b="1" dirty="0"/>
          </a:p>
          <a:p>
            <a:endParaRPr lang="en-US" altLang="zh-CN" sz="1800" b="1" dirty="0"/>
          </a:p>
        </p:txBody>
      </p:sp>
      <p:pic>
        <p:nvPicPr>
          <p:cNvPr id="22531" name="Picture 4">
            <a:extLst>
              <a:ext uri="{FF2B5EF4-FFF2-40B4-BE49-F238E27FC236}">
                <a16:creationId xmlns:a16="http://schemas.microsoft.com/office/drawing/2014/main" id="{13101239-808C-4DC9-9E24-638AC7D359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188" y="2563192"/>
            <a:ext cx="526732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a:extLst>
              <a:ext uri="{FF2B5EF4-FFF2-40B4-BE49-F238E27FC236}">
                <a16:creationId xmlns:a16="http://schemas.microsoft.com/office/drawing/2014/main" id="{AD935812-01E4-4B5D-9FF7-AB195B3365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2491755"/>
            <a:ext cx="53435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a:extLst>
              <a:ext uri="{FF2B5EF4-FFF2-40B4-BE49-F238E27FC236}">
                <a16:creationId xmlns:a16="http://schemas.microsoft.com/office/drawing/2014/main" id="{05ACC658-F8C8-4F20-82B7-C161D49C28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2348880"/>
            <a:ext cx="56388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7">
            <a:extLst>
              <a:ext uri="{FF2B5EF4-FFF2-40B4-BE49-F238E27FC236}">
                <a16:creationId xmlns:a16="http://schemas.microsoft.com/office/drawing/2014/main" id="{1354E130-0B13-4BCE-AD14-371CB66AC0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8750" y="2420317"/>
            <a:ext cx="53244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8">
            <a:extLst>
              <a:ext uri="{FF2B5EF4-FFF2-40B4-BE49-F238E27FC236}">
                <a16:creationId xmlns:a16="http://schemas.microsoft.com/office/drawing/2014/main" id="{6B2175DE-FFD5-483B-A4EC-DAB062E462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7313" y="2491755"/>
            <a:ext cx="54483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9">
            <a:extLst>
              <a:ext uri="{FF2B5EF4-FFF2-40B4-BE49-F238E27FC236}">
                <a16:creationId xmlns:a16="http://schemas.microsoft.com/office/drawing/2014/main" id="{C9560702-1C9B-4CA3-8137-8EACEBDDE1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0188" y="2491755"/>
            <a:ext cx="52959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11" descr="http://www.cs.gmu.edu/~lpanait/research/ants/ants1ns1.gif">
            <a:hlinkClick r:id="rId11" action="ppaction://hlinkfile"/>
            <a:extLst>
              <a:ext uri="{FF2B5EF4-FFF2-40B4-BE49-F238E27FC236}">
                <a16:creationId xmlns:a16="http://schemas.microsoft.com/office/drawing/2014/main" id="{952BFE7D-E2AD-423E-9754-77F006815A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7905" y="4819829"/>
            <a:ext cx="1168401" cy="116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13" descr="http://www.cs.gmu.edu/~lpanait/research/ants/ants0.gif">
            <a:hlinkClick r:id="rId13" action="ppaction://hlinkfile"/>
            <a:extLst>
              <a:ext uri="{FF2B5EF4-FFF2-40B4-BE49-F238E27FC236}">
                <a16:creationId xmlns:a16="http://schemas.microsoft.com/office/drawing/2014/main" id="{AEAF96D7-5A7F-4B1F-90EE-0A0C0C6B53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12511" y="4769536"/>
            <a:ext cx="1062037"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15" descr="http://www.cs.gmu.edu/~lpanait/research/ants/ants20.gif">
            <a:hlinkClick r:id="rId15" action="ppaction://hlinkfile"/>
            <a:extLst>
              <a:ext uri="{FF2B5EF4-FFF2-40B4-BE49-F238E27FC236}">
                <a16:creationId xmlns:a16="http://schemas.microsoft.com/office/drawing/2014/main" id="{11C63EE8-C10F-4F87-9C68-EF30DAE35A4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4696793"/>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nt Foraging">
            <a:hlinkClick r:id="" action="ppaction://media"/>
            <a:extLst>
              <a:ext uri="{FF2B5EF4-FFF2-40B4-BE49-F238E27FC236}">
                <a16:creationId xmlns:a16="http://schemas.microsoft.com/office/drawing/2014/main" id="{32CB04B8-AF64-4C75-8CCA-6F1FC87EF01C}"/>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6461125" y="4412"/>
            <a:ext cx="2682875" cy="2193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blinds(horizontal)">
                                      <p:cBhvr>
                                        <p:cTn id="7" dur="500"/>
                                        <p:tgtEl>
                                          <p:spTgt spid="18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438"/>
                                        </p:tgtEl>
                                        <p:attrNameLst>
                                          <p:attrName>style.visibility</p:attrName>
                                        </p:attrNameLst>
                                      </p:cBhvr>
                                      <p:to>
                                        <p:strVal val="visible"/>
                                      </p:to>
                                    </p:set>
                                    <p:animEffect transition="in" filter="blinds(horizontal)">
                                      <p:cBhvr>
                                        <p:cTn id="12" dur="500"/>
                                        <p:tgtEl>
                                          <p:spTgt spid="184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439"/>
                                        </p:tgtEl>
                                        <p:attrNameLst>
                                          <p:attrName>style.visibility</p:attrName>
                                        </p:attrNameLst>
                                      </p:cBhvr>
                                      <p:to>
                                        <p:strVal val="visible"/>
                                      </p:to>
                                    </p:set>
                                    <p:animEffect transition="in" filter="blinds(horizontal)">
                                      <p:cBhvr>
                                        <p:cTn id="17" dur="500"/>
                                        <p:tgtEl>
                                          <p:spTgt spid="184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440"/>
                                        </p:tgtEl>
                                        <p:attrNameLst>
                                          <p:attrName>style.visibility</p:attrName>
                                        </p:attrNameLst>
                                      </p:cBhvr>
                                      <p:to>
                                        <p:strVal val="visible"/>
                                      </p:to>
                                    </p:set>
                                    <p:animEffect transition="in" filter="blinds(horizontal)">
                                      <p:cBhvr>
                                        <p:cTn id="22" dur="500"/>
                                        <p:tgtEl>
                                          <p:spTgt spid="184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blinds(horizontal)">
                                      <p:cBhvr>
                                        <p:cTn id="27" dur="500"/>
                                        <p:tgtEl>
                                          <p:spTgt spid="184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18444"/>
                                        </p:tgtEl>
                                        <p:attrNameLst>
                                          <p:attrName>style.visibility</p:attrName>
                                        </p:attrNameLst>
                                      </p:cBhvr>
                                      <p:to>
                                        <p:strVal val="visible"/>
                                      </p:to>
                                    </p:set>
                                    <p:anim calcmode="lin" valueType="num">
                                      <p:cBhvr additive="base">
                                        <p:cTn id="32" dur="500" fill="hold"/>
                                        <p:tgtEl>
                                          <p:spTgt spid="18444"/>
                                        </p:tgtEl>
                                        <p:attrNameLst>
                                          <p:attrName>ppt_x</p:attrName>
                                        </p:attrNameLst>
                                      </p:cBhvr>
                                      <p:tavLst>
                                        <p:tav tm="0">
                                          <p:val>
                                            <p:strVal val="#ppt_x"/>
                                          </p:val>
                                        </p:tav>
                                        <p:tav tm="100000">
                                          <p:val>
                                            <p:strVal val="#ppt_x"/>
                                          </p:val>
                                        </p:tav>
                                      </p:tavLst>
                                    </p:anim>
                                    <p:anim calcmode="lin" valueType="num">
                                      <p:cBhvr additive="base">
                                        <p:cTn id="33" dur="500" fill="hold"/>
                                        <p:tgtEl>
                                          <p:spTgt spid="1844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8442"/>
                                        </p:tgtEl>
                                        <p:attrNameLst>
                                          <p:attrName>style.visibility</p:attrName>
                                        </p:attrNameLst>
                                      </p:cBhvr>
                                      <p:to>
                                        <p:strVal val="visible"/>
                                      </p:to>
                                    </p:set>
                                    <p:anim calcmode="lin" valueType="num">
                                      <p:cBhvr additive="base">
                                        <p:cTn id="36" dur="500" fill="hold"/>
                                        <p:tgtEl>
                                          <p:spTgt spid="18442"/>
                                        </p:tgtEl>
                                        <p:attrNameLst>
                                          <p:attrName>ppt_x</p:attrName>
                                        </p:attrNameLst>
                                      </p:cBhvr>
                                      <p:tavLst>
                                        <p:tav tm="0">
                                          <p:val>
                                            <p:strVal val="#ppt_x"/>
                                          </p:val>
                                        </p:tav>
                                        <p:tav tm="100000">
                                          <p:val>
                                            <p:strVal val="#ppt_x"/>
                                          </p:val>
                                        </p:tav>
                                      </p:tavLst>
                                    </p:anim>
                                    <p:anim calcmode="lin" valueType="num">
                                      <p:cBhvr additive="base">
                                        <p:cTn id="37" dur="500" fill="hold"/>
                                        <p:tgtEl>
                                          <p:spTgt spid="1844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8443"/>
                                        </p:tgtEl>
                                        <p:attrNameLst>
                                          <p:attrName>style.visibility</p:attrName>
                                        </p:attrNameLst>
                                      </p:cBhvr>
                                      <p:to>
                                        <p:strVal val="visible"/>
                                      </p:to>
                                    </p:set>
                                    <p:anim calcmode="lin" valueType="num">
                                      <p:cBhvr additive="base">
                                        <p:cTn id="40" dur="500" fill="hold"/>
                                        <p:tgtEl>
                                          <p:spTgt spid="18443"/>
                                        </p:tgtEl>
                                        <p:attrNameLst>
                                          <p:attrName>ppt_x</p:attrName>
                                        </p:attrNameLst>
                                      </p:cBhvr>
                                      <p:tavLst>
                                        <p:tav tm="0">
                                          <p:val>
                                            <p:strVal val="#ppt_x"/>
                                          </p:val>
                                        </p:tav>
                                        <p:tav tm="100000">
                                          <p:val>
                                            <p:strVal val="#ppt_x"/>
                                          </p:val>
                                        </p:tav>
                                      </p:tavLst>
                                    </p:anim>
                                    <p:anim calcmode="lin" valueType="num">
                                      <p:cBhvr additive="base">
                                        <p:cTn id="41" dur="500" fill="hold"/>
                                        <p:tgtEl>
                                          <p:spTgt spid="1844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1726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6" fill="hold" display="0">
                  <p:stCondLst>
                    <p:cond delay="indefinite"/>
                  </p:stCondLst>
                </p:cTn>
                <p:tgtEl>
                  <p:spTgt spid="2"/>
                </p:tgtEl>
              </p:cMediaNode>
            </p:video>
            <p:seq concurrent="1" nextAc="seek">
              <p:cTn id="47" restart="whenNotActive" fill="hold" evtFilter="cancelBubble" nodeType="interactiveSeq">
                <p:stCondLst>
                  <p:cond evt="onClick" delay="0">
                    <p:tgtEl>
                      <p:spTgt spid="2"/>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1">
            <a:extLst>
              <a:ext uri="{FF2B5EF4-FFF2-40B4-BE49-F238E27FC236}">
                <a16:creationId xmlns:a16="http://schemas.microsoft.com/office/drawing/2014/main" id="{5E6AB241-B2BA-449E-9B36-80727B8C1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412875"/>
            <a:ext cx="5348287"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文本框 2">
            <a:extLst>
              <a:ext uri="{FF2B5EF4-FFF2-40B4-BE49-F238E27FC236}">
                <a16:creationId xmlns:a16="http://schemas.microsoft.com/office/drawing/2014/main" id="{25FC96B9-26D8-4C2D-A9F0-3A4B81DE3331}"/>
              </a:ext>
            </a:extLst>
          </p:cNvPr>
          <p:cNvSpPr txBox="1">
            <a:spLocks noChangeArrowheads="1"/>
          </p:cNvSpPr>
          <p:nvPr/>
        </p:nvSpPr>
        <p:spPr bwMode="auto">
          <a:xfrm>
            <a:off x="2195513" y="404813"/>
            <a:ext cx="61134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t>Ant Colony Optimization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20481">
            <a:extLst>
              <a:ext uri="{FF2B5EF4-FFF2-40B4-BE49-F238E27FC236}">
                <a16:creationId xmlns:a16="http://schemas.microsoft.com/office/drawing/2014/main" id="{DE02A532-C582-453A-BD81-40AE119E3C97}"/>
              </a:ext>
            </a:extLst>
          </p:cNvPr>
          <p:cNvSpPr>
            <a:spLocks noGrp="1" noChangeArrowheads="1"/>
          </p:cNvSpPr>
          <p:nvPr>
            <p:ph type="title"/>
          </p:nvPr>
        </p:nvSpPr>
        <p:spPr>
          <a:xfrm>
            <a:off x="323528" y="116632"/>
            <a:ext cx="8278688" cy="1066800"/>
          </a:xfrm>
        </p:spPr>
        <p:txBody>
          <a:bodyPr/>
          <a:lstStyle/>
          <a:p>
            <a:r>
              <a:rPr lang="zh-CN" altLang="en-US" dirty="0"/>
              <a:t>Fish Schooling &amp; Bird Flocking</a:t>
            </a:r>
          </a:p>
        </p:txBody>
      </p:sp>
      <p:sp>
        <p:nvSpPr>
          <p:cNvPr id="25602" name="文本占位符 20482">
            <a:extLst>
              <a:ext uri="{FF2B5EF4-FFF2-40B4-BE49-F238E27FC236}">
                <a16:creationId xmlns:a16="http://schemas.microsoft.com/office/drawing/2014/main" id="{6E674C29-E60A-4CC8-A250-28E37962DD31}"/>
              </a:ext>
            </a:extLst>
          </p:cNvPr>
          <p:cNvSpPr>
            <a:spLocks noGrp="1" noChangeArrowheads="1"/>
          </p:cNvSpPr>
          <p:nvPr>
            <p:ph idx="1"/>
          </p:nvPr>
        </p:nvSpPr>
        <p:spPr/>
        <p:txBody>
          <a:bodyPr/>
          <a:lstStyle/>
          <a:p>
            <a:endParaRPr lang="zh-CN" altLang="zh-CN"/>
          </a:p>
        </p:txBody>
      </p:sp>
      <p:pic>
        <p:nvPicPr>
          <p:cNvPr id="25603" name="图片 20483">
            <a:extLst>
              <a:ext uri="{FF2B5EF4-FFF2-40B4-BE49-F238E27FC236}">
                <a16:creationId xmlns:a16="http://schemas.microsoft.com/office/drawing/2014/main" id="{D5F30C69-DC71-4A89-BAF4-B2076E240FF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628800"/>
            <a:ext cx="36004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图片 20484">
            <a:extLst>
              <a:ext uri="{FF2B5EF4-FFF2-40B4-BE49-F238E27FC236}">
                <a16:creationId xmlns:a16="http://schemas.microsoft.com/office/drawing/2014/main" id="{698646EA-496A-43DF-AB9A-3D5476FA0D9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628800"/>
            <a:ext cx="36004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 20485">
            <a:extLst>
              <a:ext uri="{FF2B5EF4-FFF2-40B4-BE49-F238E27FC236}">
                <a16:creationId xmlns:a16="http://schemas.microsoft.com/office/drawing/2014/main" id="{B7C3C529-A93E-4646-AC4F-84ABCCFF04B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8" y="3860825"/>
            <a:ext cx="3598862"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图片 20486">
            <a:extLst>
              <a:ext uri="{FF2B5EF4-FFF2-40B4-BE49-F238E27FC236}">
                <a16:creationId xmlns:a16="http://schemas.microsoft.com/office/drawing/2014/main" id="{E3DFF0EA-BB46-42D8-9DE9-EA7F8685A79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3860825"/>
            <a:ext cx="360045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a:extLst>
              <a:ext uri="{FF2B5EF4-FFF2-40B4-BE49-F238E27FC236}">
                <a16:creationId xmlns:a16="http://schemas.microsoft.com/office/drawing/2014/main" id="{C6FA3FF5-75A5-4A60-9C09-796D8EBF26B3}"/>
              </a:ext>
            </a:extLst>
          </p:cNvPr>
          <p:cNvSpPr>
            <a:spLocks noGrp="1" noChangeArrowheads="1"/>
          </p:cNvSpPr>
          <p:nvPr>
            <p:ph type="title"/>
          </p:nvPr>
        </p:nvSpPr>
        <p:spPr/>
        <p:txBody>
          <a:bodyPr/>
          <a:lstStyle/>
          <a:p>
            <a:r>
              <a:rPr lang="zh-CN" altLang="en-US"/>
              <a:t>Particle swarm optimization</a:t>
            </a:r>
          </a:p>
        </p:txBody>
      </p:sp>
      <p:pic>
        <p:nvPicPr>
          <p:cNvPr id="26626" name="内容占位符 3">
            <a:extLst>
              <a:ext uri="{FF2B5EF4-FFF2-40B4-BE49-F238E27FC236}">
                <a16:creationId xmlns:a16="http://schemas.microsoft.com/office/drawing/2014/main" id="{C56AE661-F914-4F55-BFFB-C8B01B81D1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59760" y="1412776"/>
            <a:ext cx="4424480" cy="4661768"/>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a:extLst>
              <a:ext uri="{FF2B5EF4-FFF2-40B4-BE49-F238E27FC236}">
                <a16:creationId xmlns:a16="http://schemas.microsoft.com/office/drawing/2014/main" id="{61750176-FB6C-4999-9A80-BEC950286158}"/>
              </a:ext>
            </a:extLst>
          </p:cNvPr>
          <p:cNvSpPr>
            <a:spLocks noGrp="1" noChangeArrowheads="1"/>
          </p:cNvSpPr>
          <p:nvPr>
            <p:ph type="title"/>
          </p:nvPr>
        </p:nvSpPr>
        <p:spPr/>
        <p:txBody>
          <a:bodyPr/>
          <a:lstStyle/>
          <a:p>
            <a:r>
              <a:rPr lang="zh-CN" altLang="en-US"/>
              <a:t>Bacterial </a:t>
            </a:r>
          </a:p>
        </p:txBody>
      </p:sp>
      <p:pic>
        <p:nvPicPr>
          <p:cNvPr id="27650" name="内容占位符 3">
            <a:extLst>
              <a:ext uri="{FF2B5EF4-FFF2-40B4-BE49-F238E27FC236}">
                <a16:creationId xmlns:a16="http://schemas.microsoft.com/office/drawing/2014/main" id="{22B7896F-299A-487B-B01C-7895D31149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63688" y="1556792"/>
            <a:ext cx="5383213" cy="403225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36EEBE9E-66B5-4CBD-BC53-B054ECD14D6C}"/>
              </a:ext>
            </a:extLst>
          </p:cNvPr>
          <p:cNvSpPr>
            <a:spLocks noGrp="1" noChangeArrowheads="1"/>
          </p:cNvSpPr>
          <p:nvPr>
            <p:ph type="title"/>
          </p:nvPr>
        </p:nvSpPr>
        <p:spPr/>
        <p:txBody>
          <a:bodyPr/>
          <a:lstStyle/>
          <a:p>
            <a:r>
              <a:rPr lang="zh-CN" altLang="en-US" dirty="0">
                <a:sym typeface="Arial" panose="020B0604020202020204" pitchFamily="34" charset="0"/>
              </a:rPr>
              <a:t>Bacterial Foraging Optimization</a:t>
            </a:r>
            <a:endParaRPr lang="zh-CN" altLang="en-US" dirty="0"/>
          </a:p>
        </p:txBody>
      </p:sp>
      <p:pic>
        <p:nvPicPr>
          <p:cNvPr id="28674" name="内容占位符 5">
            <a:extLst>
              <a:ext uri="{FF2B5EF4-FFF2-40B4-BE49-F238E27FC236}">
                <a16:creationId xmlns:a16="http://schemas.microsoft.com/office/drawing/2014/main" id="{862C645F-EF6C-4C3C-8F24-DF274F66E2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1050" y="2133600"/>
            <a:ext cx="4495800" cy="2681288"/>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图片 6">
            <a:extLst>
              <a:ext uri="{FF2B5EF4-FFF2-40B4-BE49-F238E27FC236}">
                <a16:creationId xmlns:a16="http://schemas.microsoft.com/office/drawing/2014/main" id="{CB67E582-CFFC-4530-9B0D-CA9FA57A7A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577" b="17524"/>
          <a:stretch/>
        </p:blipFill>
        <p:spPr bwMode="auto">
          <a:xfrm>
            <a:off x="345555" y="3989159"/>
            <a:ext cx="5003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标题 1">
            <a:extLst>
              <a:ext uri="{FF2B5EF4-FFF2-40B4-BE49-F238E27FC236}">
                <a16:creationId xmlns:a16="http://schemas.microsoft.com/office/drawing/2014/main" id="{94853EEE-384D-4B62-B075-B9CDBFF45FFC}"/>
              </a:ext>
            </a:extLst>
          </p:cNvPr>
          <p:cNvSpPr>
            <a:spLocks noGrp="1" noChangeArrowheads="1"/>
          </p:cNvSpPr>
          <p:nvPr>
            <p:ph type="title"/>
          </p:nvPr>
        </p:nvSpPr>
        <p:spPr/>
        <p:txBody>
          <a:bodyPr/>
          <a:lstStyle/>
          <a:p>
            <a:r>
              <a:rPr lang="zh-CN" altLang="en-US"/>
              <a:t>Cuckoo </a:t>
            </a:r>
          </a:p>
        </p:txBody>
      </p:sp>
      <p:pic>
        <p:nvPicPr>
          <p:cNvPr id="29699" name="内容占位符 3">
            <a:extLst>
              <a:ext uri="{FF2B5EF4-FFF2-40B4-BE49-F238E27FC236}">
                <a16:creationId xmlns:a16="http://schemas.microsoft.com/office/drawing/2014/main" id="{A68D8B25-FD57-4EB9-8700-E4CD1014BF4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a:xfrm>
            <a:off x="5633330" y="4190093"/>
            <a:ext cx="2824870" cy="1827857"/>
          </a:xfrm>
        </p:spPr>
      </p:pic>
      <p:pic>
        <p:nvPicPr>
          <p:cNvPr id="29700" name="图片 4">
            <a:hlinkClick r:id="rId6" action="ppaction://hlinkfile"/>
            <a:extLst>
              <a:ext uri="{FF2B5EF4-FFF2-40B4-BE49-F238E27FC236}">
                <a16:creationId xmlns:a16="http://schemas.microsoft.com/office/drawing/2014/main" id="{4EE9ACAC-32CF-417D-91F8-8EDBF7DA2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6096" y="1662632"/>
            <a:ext cx="35496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文本框 7">
            <a:extLst>
              <a:ext uri="{FF2B5EF4-FFF2-40B4-BE49-F238E27FC236}">
                <a16:creationId xmlns:a16="http://schemas.microsoft.com/office/drawing/2014/main" id="{B3DDD5E6-6853-4BC1-8944-AB1F7AF69D23}"/>
              </a:ext>
            </a:extLst>
          </p:cNvPr>
          <p:cNvSpPr txBox="1">
            <a:spLocks noChangeArrowheads="1"/>
          </p:cNvSpPr>
          <p:nvPr/>
        </p:nvSpPr>
        <p:spPr bwMode="auto">
          <a:xfrm>
            <a:off x="6370440" y="3764546"/>
            <a:ext cx="20877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0" dirty="0"/>
              <a:t>reed warbler</a:t>
            </a:r>
            <a:r>
              <a:rPr lang="en-US" altLang="zh-CN" sz="1600" b="0" dirty="0"/>
              <a:t>(</a:t>
            </a:r>
            <a:r>
              <a:rPr lang="zh-CN" altLang="en-US" sz="1600" b="0" dirty="0"/>
              <a:t>芦苇莺</a:t>
            </a:r>
            <a:r>
              <a:rPr lang="en-US" altLang="zh-CN" sz="1600" b="0" dirty="0"/>
              <a:t>)</a:t>
            </a:r>
            <a:endParaRPr lang="zh-CN" altLang="en-US" sz="1600" b="0" dirty="0"/>
          </a:p>
        </p:txBody>
      </p:sp>
      <p:pic>
        <p:nvPicPr>
          <p:cNvPr id="2" name="Cuckoo video - Cuculus canorus - 09b  Arkive">
            <a:hlinkClick r:id="" action="ppaction://media"/>
            <a:extLst>
              <a:ext uri="{FF2B5EF4-FFF2-40B4-BE49-F238E27FC236}">
                <a16:creationId xmlns:a16="http://schemas.microsoft.com/office/drawing/2014/main" id="{1ABF5E01-B34C-483E-A266-6C44505903A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259632" y="1442288"/>
            <a:ext cx="3096344" cy="23222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88624D0B-E8C4-437D-966F-E6C25148EB3F}"/>
              </a:ext>
            </a:extLst>
          </p:cNvPr>
          <p:cNvSpPr>
            <a:spLocks noGrp="1" noChangeArrowheads="1"/>
          </p:cNvSpPr>
          <p:nvPr>
            <p:ph type="title"/>
          </p:nvPr>
        </p:nvSpPr>
        <p:spPr/>
        <p:txBody>
          <a:bodyPr/>
          <a:lstStyle/>
          <a:p>
            <a:r>
              <a:rPr lang="zh-CN" altLang="en-US"/>
              <a:t>Cuckoo search</a:t>
            </a:r>
          </a:p>
        </p:txBody>
      </p:sp>
      <p:pic>
        <p:nvPicPr>
          <p:cNvPr id="30722" name="内容占位符 3">
            <a:extLst>
              <a:ext uri="{FF2B5EF4-FFF2-40B4-BE49-F238E27FC236}">
                <a16:creationId xmlns:a16="http://schemas.microsoft.com/office/drawing/2014/main" id="{24465CA5-0C9A-474C-AC04-9CCC0B04B1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116819" y="1628800"/>
            <a:ext cx="6910361" cy="3888432"/>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a:extLst>
              <a:ext uri="{FF2B5EF4-FFF2-40B4-BE49-F238E27FC236}">
                <a16:creationId xmlns:a16="http://schemas.microsoft.com/office/drawing/2014/main" id="{3E24BD78-B29E-46A4-B680-A1E5B630DAA6}"/>
              </a:ext>
            </a:extLst>
          </p:cNvPr>
          <p:cNvSpPr>
            <a:spLocks noGrp="1" noChangeArrowheads="1"/>
          </p:cNvSpPr>
          <p:nvPr>
            <p:ph type="title"/>
          </p:nvPr>
        </p:nvSpPr>
        <p:spPr/>
        <p:txBody>
          <a:bodyPr/>
          <a:lstStyle/>
          <a:p>
            <a:r>
              <a:rPr lang="en-US" altLang="zh-CN"/>
              <a:t>Bat</a:t>
            </a:r>
          </a:p>
        </p:txBody>
      </p:sp>
      <p:pic>
        <p:nvPicPr>
          <p:cNvPr id="31746" name="内容占位符 3">
            <a:extLst>
              <a:ext uri="{FF2B5EF4-FFF2-40B4-BE49-F238E27FC236}">
                <a16:creationId xmlns:a16="http://schemas.microsoft.com/office/drawing/2014/main" id="{684D06A1-F6CC-40A5-B610-2BA9FCF0FE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248993" y="1600200"/>
            <a:ext cx="6646014" cy="4419600"/>
          </a:xfrm>
        </p:spPr>
      </p:pic>
      <p:pic>
        <p:nvPicPr>
          <p:cNvPr id="31747" name="图片 4">
            <a:extLst>
              <a:ext uri="{FF2B5EF4-FFF2-40B4-BE49-F238E27FC236}">
                <a16:creationId xmlns:a16="http://schemas.microsoft.com/office/drawing/2014/main" id="{A70EB541-FCDD-4178-8CB3-32EA297F3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4651375"/>
            <a:ext cx="20955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6C8FB4F-1486-44F6-8468-43425DF289E7}"/>
              </a:ext>
            </a:extLst>
          </p:cNvPr>
          <p:cNvSpPr>
            <a:spLocks noGrp="1" noChangeArrowheads="1"/>
          </p:cNvSpPr>
          <p:nvPr>
            <p:ph type="title" idx="4294967295"/>
          </p:nvPr>
        </p:nvSpPr>
        <p:spPr>
          <a:xfrm>
            <a:off x="251520" y="260648"/>
            <a:ext cx="7772400" cy="1143000"/>
          </a:xfrm>
        </p:spPr>
        <p:txBody>
          <a:bodyPr/>
          <a:lstStyle/>
          <a:p>
            <a:r>
              <a:rPr lang="en-US" altLang="zh-CN" sz="4000" dirty="0"/>
              <a:t>An Overview</a:t>
            </a:r>
            <a:endParaRPr lang="en-US" altLang="zh-CN" b="1" dirty="0"/>
          </a:p>
        </p:txBody>
      </p:sp>
      <p:sp>
        <p:nvSpPr>
          <p:cNvPr id="7170" name="Rectangle 3">
            <a:extLst>
              <a:ext uri="{FF2B5EF4-FFF2-40B4-BE49-F238E27FC236}">
                <a16:creationId xmlns:a16="http://schemas.microsoft.com/office/drawing/2014/main" id="{B547BC62-5370-4378-BD7F-2E6A78563AB3}"/>
              </a:ext>
            </a:extLst>
          </p:cNvPr>
          <p:cNvSpPr>
            <a:spLocks noGrp="1" noChangeArrowheads="1"/>
          </p:cNvSpPr>
          <p:nvPr>
            <p:ph type="body" idx="4294967295"/>
          </p:nvPr>
        </p:nvSpPr>
        <p:spPr>
          <a:xfrm>
            <a:off x="251520" y="1988840"/>
            <a:ext cx="7772400" cy="4114800"/>
          </a:xfrm>
        </p:spPr>
        <p:txBody>
          <a:bodyPr/>
          <a:lstStyle/>
          <a:p>
            <a:pPr>
              <a:lnSpc>
                <a:spcPct val="120000"/>
              </a:lnSpc>
            </a:pPr>
            <a:r>
              <a:rPr lang="en-US" altLang="zh-CN" b="1" dirty="0"/>
              <a:t>Real world  examples</a:t>
            </a:r>
          </a:p>
          <a:p>
            <a:pPr>
              <a:lnSpc>
                <a:spcPct val="120000"/>
              </a:lnSpc>
            </a:pPr>
            <a:r>
              <a:rPr lang="en-US" altLang="zh-CN" b="1" dirty="0"/>
              <a:t>Theory of Swarm Intelligence</a:t>
            </a:r>
          </a:p>
          <a:p>
            <a:pPr>
              <a:lnSpc>
                <a:spcPct val="120000"/>
              </a:lnSpc>
            </a:pPr>
            <a:r>
              <a:rPr lang="en-US" altLang="zh-CN" b="1" dirty="0"/>
              <a:t>From Insects to Realistic </a:t>
            </a:r>
            <a:br>
              <a:rPr lang="en-US" altLang="zh-CN" b="1" dirty="0"/>
            </a:br>
            <a:r>
              <a:rPr lang="en-US" altLang="zh-CN" b="1" dirty="0"/>
              <a:t>AI Algorithms</a:t>
            </a:r>
          </a:p>
          <a:p>
            <a:pPr>
              <a:lnSpc>
                <a:spcPct val="120000"/>
              </a:lnSpc>
            </a:pPr>
            <a:r>
              <a:rPr lang="en-US" altLang="zh-CN" b="1" dirty="0"/>
              <a:t>Examples of AI applications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a:extLst>
              <a:ext uri="{FF2B5EF4-FFF2-40B4-BE49-F238E27FC236}">
                <a16:creationId xmlns:a16="http://schemas.microsoft.com/office/drawing/2014/main" id="{B3A8D676-AFB7-4370-96DB-214213123593}"/>
              </a:ext>
            </a:extLst>
          </p:cNvPr>
          <p:cNvSpPr>
            <a:spLocks noGrp="1" noChangeArrowheads="1"/>
          </p:cNvSpPr>
          <p:nvPr>
            <p:ph type="title"/>
          </p:nvPr>
        </p:nvSpPr>
        <p:spPr/>
        <p:txBody>
          <a:bodyPr/>
          <a:lstStyle/>
          <a:p>
            <a:r>
              <a:rPr lang="zh-CN" altLang="en-US"/>
              <a:t>Bat algorithm</a:t>
            </a:r>
          </a:p>
        </p:txBody>
      </p:sp>
      <p:pic>
        <p:nvPicPr>
          <p:cNvPr id="32770" name="内容占位符 3">
            <a:extLst>
              <a:ext uri="{FF2B5EF4-FFF2-40B4-BE49-F238E27FC236}">
                <a16:creationId xmlns:a16="http://schemas.microsoft.com/office/drawing/2014/main" id="{EBAF8616-A757-496B-A689-F63CCF6A59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0" y="1700213"/>
            <a:ext cx="4298950" cy="4114800"/>
          </a:xfrm>
        </p:spPr>
      </p:pic>
      <p:sp>
        <p:nvSpPr>
          <p:cNvPr id="32771" name="文本框 4">
            <a:extLst>
              <a:ext uri="{FF2B5EF4-FFF2-40B4-BE49-F238E27FC236}">
                <a16:creationId xmlns:a16="http://schemas.microsoft.com/office/drawing/2014/main" id="{5CC35672-17F1-4D71-BDF3-2A7F423F915B}"/>
              </a:ext>
            </a:extLst>
          </p:cNvPr>
          <p:cNvSpPr txBox="1">
            <a:spLocks noChangeArrowheads="1"/>
          </p:cNvSpPr>
          <p:nvPr/>
        </p:nvSpPr>
        <p:spPr bwMode="auto">
          <a:xfrm>
            <a:off x="250825" y="2133600"/>
            <a:ext cx="4098925"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600" dirty="0"/>
              <a:t>BA automatically balances exploration (long-range jumps around the global search space to avoid getting stuck around one local maxima) with exploitation (searching in more detail around known good solutions to find local maxima) by controlling loudness and pulse emission rates of simulated bats in the multi-dimensional search space.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F9C44C26-0B58-47AC-86FA-5B3D472E86EB}"/>
              </a:ext>
            </a:extLst>
          </p:cNvPr>
          <p:cNvSpPr>
            <a:spLocks noGrp="1" noChangeArrowheads="1"/>
          </p:cNvSpPr>
          <p:nvPr>
            <p:ph type="title"/>
          </p:nvPr>
        </p:nvSpPr>
        <p:spPr/>
        <p:txBody>
          <a:bodyPr/>
          <a:lstStyle/>
          <a:p>
            <a:r>
              <a:rPr lang="en-US" altLang="zh-CN"/>
              <a:t>Firefly</a:t>
            </a:r>
          </a:p>
        </p:txBody>
      </p:sp>
      <p:pic>
        <p:nvPicPr>
          <p:cNvPr id="33794" name="内容占位符 3">
            <a:extLst>
              <a:ext uri="{FF2B5EF4-FFF2-40B4-BE49-F238E27FC236}">
                <a16:creationId xmlns:a16="http://schemas.microsoft.com/office/drawing/2014/main" id="{E6EAFC65-E6E9-4336-A95F-D9E6E6F9F0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14425" y="2349500"/>
            <a:ext cx="1811338" cy="2708275"/>
          </a:xfrm>
        </p:spPr>
      </p:pic>
      <p:pic>
        <p:nvPicPr>
          <p:cNvPr id="33795" name="图片 4">
            <a:extLst>
              <a:ext uri="{FF2B5EF4-FFF2-40B4-BE49-F238E27FC236}">
                <a16:creationId xmlns:a16="http://schemas.microsoft.com/office/drawing/2014/main" id="{71961AEA-DDE7-40D0-A5D5-35BA37DE8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013" y="2276475"/>
            <a:ext cx="5018087"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a:extLst>
              <a:ext uri="{FF2B5EF4-FFF2-40B4-BE49-F238E27FC236}">
                <a16:creationId xmlns:a16="http://schemas.microsoft.com/office/drawing/2014/main" id="{EE457894-A668-4882-A2FE-C1247B1656DB}"/>
              </a:ext>
            </a:extLst>
          </p:cNvPr>
          <p:cNvSpPr>
            <a:spLocks noGrp="1" noChangeArrowheads="1"/>
          </p:cNvSpPr>
          <p:nvPr>
            <p:ph type="title"/>
          </p:nvPr>
        </p:nvSpPr>
        <p:spPr/>
        <p:txBody>
          <a:bodyPr/>
          <a:lstStyle/>
          <a:p>
            <a:r>
              <a:rPr lang="zh-CN" altLang="en-US"/>
              <a:t>Firefly algorithm</a:t>
            </a:r>
          </a:p>
        </p:txBody>
      </p:sp>
      <p:sp>
        <p:nvSpPr>
          <p:cNvPr id="34818" name="内容占位符 2">
            <a:extLst>
              <a:ext uri="{FF2B5EF4-FFF2-40B4-BE49-F238E27FC236}">
                <a16:creationId xmlns:a16="http://schemas.microsoft.com/office/drawing/2014/main" id="{774E314A-C567-4AF2-8523-D2AC3C023CD0}"/>
              </a:ext>
            </a:extLst>
          </p:cNvPr>
          <p:cNvSpPr>
            <a:spLocks noGrp="1" noChangeArrowheads="1"/>
          </p:cNvSpPr>
          <p:nvPr>
            <p:ph idx="1"/>
          </p:nvPr>
        </p:nvSpPr>
        <p:spPr/>
        <p:txBody>
          <a:bodyPr/>
          <a:lstStyle/>
          <a:p>
            <a:r>
              <a:rPr lang="zh-CN" altLang="en-US" dirty="0"/>
              <a:t> </a:t>
            </a:r>
            <a:r>
              <a:rPr lang="en-US" altLang="zh-CN" dirty="0"/>
              <a:t>I</a:t>
            </a:r>
            <a:r>
              <a:rPr lang="zh-CN" altLang="en-US" dirty="0"/>
              <a:t>nspired by the flashing behaviour of fireflies. </a:t>
            </a:r>
          </a:p>
        </p:txBody>
      </p:sp>
      <p:sp>
        <p:nvSpPr>
          <p:cNvPr id="34819" name="文本框 3">
            <a:extLst>
              <a:ext uri="{FF2B5EF4-FFF2-40B4-BE49-F238E27FC236}">
                <a16:creationId xmlns:a16="http://schemas.microsoft.com/office/drawing/2014/main" id="{9230FA1E-A080-4270-9058-D29F9991F7BE}"/>
              </a:ext>
            </a:extLst>
          </p:cNvPr>
          <p:cNvSpPr txBox="1">
            <a:spLocks noChangeArrowheads="1"/>
          </p:cNvSpPr>
          <p:nvPr/>
        </p:nvSpPr>
        <p:spPr bwMode="auto">
          <a:xfrm>
            <a:off x="877093" y="2708920"/>
            <a:ext cx="7389813"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2000" dirty="0"/>
          </a:p>
          <a:p>
            <a:r>
              <a:rPr lang="zh-CN" altLang="en-US" sz="2000" dirty="0"/>
              <a:t>    </a:t>
            </a:r>
            <a:r>
              <a:rPr lang="en-US" altLang="zh-CN" sz="2000" dirty="0"/>
              <a:t>1. </a:t>
            </a:r>
            <a:r>
              <a:rPr lang="zh-CN" altLang="en-US" sz="2000" dirty="0"/>
              <a:t>All fireflies are unisexual, so that any individual firefly will be attracted to all other fireflies;</a:t>
            </a:r>
          </a:p>
          <a:p>
            <a:r>
              <a:rPr lang="zh-CN" altLang="en-US" sz="2000" dirty="0"/>
              <a:t>    </a:t>
            </a:r>
            <a:r>
              <a:rPr lang="en-US" altLang="zh-CN" sz="2000" dirty="0"/>
              <a:t>2. </a:t>
            </a:r>
            <a:r>
              <a:rPr lang="zh-CN" altLang="en-US" sz="2000" dirty="0"/>
              <a:t>Attractiveness is proportional to their brightness, and for any two fireflies, the less bright one will be attracted by (and thus move towards) the brighter one; however, the intensity (apparent brightness) decrease as their mutual distance increases;</a:t>
            </a:r>
          </a:p>
          <a:p>
            <a:r>
              <a:rPr lang="zh-CN" altLang="en-US" sz="2000" dirty="0"/>
              <a:t>    </a:t>
            </a:r>
            <a:r>
              <a:rPr lang="en-US" altLang="zh-CN" sz="2000" dirty="0"/>
              <a:t>3. </a:t>
            </a:r>
            <a:r>
              <a:rPr lang="zh-CN" altLang="en-US" sz="2000" dirty="0"/>
              <a:t>If there are no fireflies brighter than a given firefly, it will move randomly.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21505">
            <a:extLst>
              <a:ext uri="{FF2B5EF4-FFF2-40B4-BE49-F238E27FC236}">
                <a16:creationId xmlns:a16="http://schemas.microsoft.com/office/drawing/2014/main" id="{FE039E36-881C-43C7-AA2E-730501F3DDBD}"/>
              </a:ext>
            </a:extLst>
          </p:cNvPr>
          <p:cNvSpPr>
            <a:spLocks noGrp="1" noChangeArrowheads="1"/>
          </p:cNvSpPr>
          <p:nvPr>
            <p:ph type="title"/>
          </p:nvPr>
        </p:nvSpPr>
        <p:spPr/>
        <p:txBody>
          <a:bodyPr/>
          <a:lstStyle/>
          <a:p>
            <a:r>
              <a:rPr lang="en-US" altLang="zh-CN"/>
              <a:t>Swarming is Powerful</a:t>
            </a:r>
          </a:p>
        </p:txBody>
      </p:sp>
      <p:sp>
        <p:nvSpPr>
          <p:cNvPr id="35842" name="文本占位符 21506">
            <a:extLst>
              <a:ext uri="{FF2B5EF4-FFF2-40B4-BE49-F238E27FC236}">
                <a16:creationId xmlns:a16="http://schemas.microsoft.com/office/drawing/2014/main" id="{7578B8ED-8200-4558-9CB6-5299B6D5F746}"/>
              </a:ext>
            </a:extLst>
          </p:cNvPr>
          <p:cNvSpPr>
            <a:spLocks noGrp="1" noChangeArrowheads="1"/>
          </p:cNvSpPr>
          <p:nvPr>
            <p:ph idx="1"/>
          </p:nvPr>
        </p:nvSpPr>
        <p:spPr>
          <a:xfrm>
            <a:off x="467544" y="1628800"/>
            <a:ext cx="7772400" cy="4178300"/>
          </a:xfrm>
        </p:spPr>
        <p:txBody>
          <a:bodyPr/>
          <a:lstStyle/>
          <a:p>
            <a:r>
              <a:rPr lang="en-US" altLang="zh-CN" dirty="0"/>
              <a:t>Swarms can achieve things that an individual cannot</a:t>
            </a:r>
          </a:p>
        </p:txBody>
      </p:sp>
      <p:pic>
        <p:nvPicPr>
          <p:cNvPr id="35843" name="Picture 4" descr="Termite_cathedral_mounds">
            <a:extLst>
              <a:ext uri="{FF2B5EF4-FFF2-40B4-BE49-F238E27FC236}">
                <a16:creationId xmlns:a16="http://schemas.microsoft.com/office/drawing/2014/main" id="{83441B8E-E126-4B4E-9AD5-25094574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708920"/>
            <a:ext cx="5562600"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95AB74B1-B596-4188-9CB6-D030B6B54BFE}"/>
              </a:ext>
            </a:extLst>
          </p:cNvPr>
          <p:cNvSpPr>
            <a:spLocks noGrp="1" noChangeArrowheads="1"/>
          </p:cNvSpPr>
          <p:nvPr>
            <p:ph type="title" idx="4294967295"/>
          </p:nvPr>
        </p:nvSpPr>
        <p:spPr>
          <a:xfrm>
            <a:off x="323528" y="406017"/>
            <a:ext cx="7772400" cy="1143000"/>
          </a:xfrm>
        </p:spPr>
        <p:txBody>
          <a:bodyPr/>
          <a:lstStyle/>
          <a:p>
            <a:r>
              <a:rPr lang="en-US" altLang="zh-CN" b="1" dirty="0"/>
              <a:t>Powerful … but simple</a:t>
            </a:r>
          </a:p>
        </p:txBody>
      </p:sp>
      <p:sp>
        <p:nvSpPr>
          <p:cNvPr id="36866" name="Rectangle 3">
            <a:extLst>
              <a:ext uri="{FF2B5EF4-FFF2-40B4-BE49-F238E27FC236}">
                <a16:creationId xmlns:a16="http://schemas.microsoft.com/office/drawing/2014/main" id="{BCC1938A-F7B2-440D-9C3C-3E6E36AE5BAF}"/>
              </a:ext>
            </a:extLst>
          </p:cNvPr>
          <p:cNvSpPr>
            <a:spLocks noGrp="1" noChangeArrowheads="1"/>
          </p:cNvSpPr>
          <p:nvPr>
            <p:ph type="body" idx="4294967295"/>
          </p:nvPr>
        </p:nvSpPr>
        <p:spPr>
          <a:xfrm>
            <a:off x="467544" y="1765683"/>
            <a:ext cx="7772400" cy="4114800"/>
          </a:xfrm>
        </p:spPr>
        <p:txBody>
          <a:bodyPr/>
          <a:lstStyle/>
          <a:p>
            <a:pPr>
              <a:lnSpc>
                <a:spcPct val="120000"/>
              </a:lnSpc>
            </a:pPr>
            <a:r>
              <a:rPr lang="en-US" altLang="zh-CN" b="1" dirty="0"/>
              <a:t>Problem solving benefits include:</a:t>
            </a:r>
          </a:p>
          <a:p>
            <a:pPr lvl="1">
              <a:lnSpc>
                <a:spcPct val="120000"/>
              </a:lnSpc>
            </a:pPr>
            <a:r>
              <a:rPr lang="en-US" altLang="zh-CN" b="1" dirty="0"/>
              <a:t>Flexible</a:t>
            </a:r>
          </a:p>
          <a:p>
            <a:pPr lvl="1">
              <a:lnSpc>
                <a:spcPct val="120000"/>
              </a:lnSpc>
            </a:pPr>
            <a:r>
              <a:rPr lang="en-US" altLang="zh-CN" b="1" dirty="0"/>
              <a:t>Robust</a:t>
            </a:r>
          </a:p>
          <a:p>
            <a:pPr lvl="1">
              <a:lnSpc>
                <a:spcPct val="120000"/>
              </a:lnSpc>
            </a:pPr>
            <a:r>
              <a:rPr lang="en-US" altLang="zh-CN" b="1" dirty="0"/>
              <a:t>Decentralized: No central control</a:t>
            </a:r>
          </a:p>
          <a:p>
            <a:pPr lvl="1">
              <a:lnSpc>
                <a:spcPct val="120000"/>
              </a:lnSpc>
            </a:pPr>
            <a:r>
              <a:rPr lang="en-US" altLang="zh-CN" b="1" dirty="0"/>
              <a:t>Self-Organized</a:t>
            </a:r>
          </a:p>
          <a:p>
            <a:pPr lvl="1">
              <a:lnSpc>
                <a:spcPct val="120000"/>
              </a:lnSpc>
            </a:pPr>
            <a:endParaRPr lang="en-US" altLang="zh-CN"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24577">
            <a:extLst>
              <a:ext uri="{FF2B5EF4-FFF2-40B4-BE49-F238E27FC236}">
                <a16:creationId xmlns:a16="http://schemas.microsoft.com/office/drawing/2014/main" id="{C934DA7F-AFDF-452D-A0A6-128F3CC15756}"/>
              </a:ext>
            </a:extLst>
          </p:cNvPr>
          <p:cNvSpPr>
            <a:spLocks noGrp="1" noChangeArrowheads="1"/>
          </p:cNvSpPr>
          <p:nvPr>
            <p:ph type="title"/>
          </p:nvPr>
        </p:nvSpPr>
        <p:spPr>
          <a:xfrm>
            <a:off x="107504" y="228600"/>
            <a:ext cx="9217024" cy="1066800"/>
          </a:xfrm>
        </p:spPr>
        <p:txBody>
          <a:bodyPr/>
          <a:lstStyle/>
          <a:p>
            <a:r>
              <a:rPr lang="en-US" altLang="zh-CN" dirty="0"/>
              <a:t>Harness this Power out of Simplicity</a:t>
            </a:r>
          </a:p>
        </p:txBody>
      </p:sp>
      <p:sp>
        <p:nvSpPr>
          <p:cNvPr id="38914" name="文本占位符 24578">
            <a:extLst>
              <a:ext uri="{FF2B5EF4-FFF2-40B4-BE49-F238E27FC236}">
                <a16:creationId xmlns:a16="http://schemas.microsoft.com/office/drawing/2014/main" id="{034809E1-D211-49B6-8010-7024AA7E3BF8}"/>
              </a:ext>
            </a:extLst>
          </p:cNvPr>
          <p:cNvSpPr>
            <a:spLocks noGrp="1" noChangeArrowheads="1"/>
          </p:cNvSpPr>
          <p:nvPr>
            <p:ph idx="1"/>
          </p:nvPr>
        </p:nvSpPr>
        <p:spPr>
          <a:xfrm>
            <a:off x="685800" y="1412776"/>
            <a:ext cx="7772400" cy="4419600"/>
          </a:xfrm>
        </p:spPr>
        <p:txBody>
          <a:bodyPr/>
          <a:lstStyle/>
          <a:p>
            <a:pPr>
              <a:lnSpc>
                <a:spcPct val="90000"/>
              </a:lnSpc>
            </a:pPr>
            <a:r>
              <a:rPr lang="en-US" altLang="zh-CN" sz="2400" dirty="0"/>
              <a:t>Technical systems are getting larger and more complex</a:t>
            </a:r>
          </a:p>
          <a:p>
            <a:pPr lvl="1">
              <a:lnSpc>
                <a:spcPct val="90000"/>
              </a:lnSpc>
            </a:pPr>
            <a:r>
              <a:rPr lang="en-US" altLang="zh-CN" sz="2400" dirty="0"/>
              <a:t>Global control hard to define and program</a:t>
            </a:r>
          </a:p>
          <a:p>
            <a:pPr lvl="1">
              <a:lnSpc>
                <a:spcPct val="90000"/>
              </a:lnSpc>
            </a:pPr>
            <a:r>
              <a:rPr lang="en-US" altLang="zh-CN" sz="2400" dirty="0"/>
              <a:t>Larger systems lead to more errors</a:t>
            </a:r>
          </a:p>
          <a:p>
            <a:pPr>
              <a:lnSpc>
                <a:spcPct val="90000"/>
              </a:lnSpc>
            </a:pPr>
            <a:r>
              <a:rPr lang="en-US" altLang="zh-CN" sz="2400" dirty="0"/>
              <a:t>Swarm intelligence systems are:</a:t>
            </a:r>
          </a:p>
          <a:p>
            <a:pPr lvl="1">
              <a:lnSpc>
                <a:spcPct val="90000"/>
              </a:lnSpc>
            </a:pPr>
            <a:r>
              <a:rPr lang="en-US" altLang="zh-CN" sz="2400" dirty="0"/>
              <a:t>Robust</a:t>
            </a:r>
          </a:p>
          <a:p>
            <a:pPr lvl="1">
              <a:lnSpc>
                <a:spcPct val="90000"/>
              </a:lnSpc>
            </a:pPr>
            <a:r>
              <a:rPr lang="en-US" altLang="zh-CN" sz="2400" dirty="0"/>
              <a:t>Relatively simple (How to program a swarm?)</a:t>
            </a:r>
          </a:p>
          <a:p>
            <a:r>
              <a:rPr lang="en-US" altLang="zh-CN" sz="2400" b="1" dirty="0"/>
              <a:t>The complexity and sophistication of  </a:t>
            </a:r>
            <a:br>
              <a:rPr lang="en-US" altLang="zh-CN" sz="2400" b="1" dirty="0"/>
            </a:br>
            <a:r>
              <a:rPr lang="en-US" altLang="zh-CN" sz="2400" b="1" dirty="0"/>
              <a:t>Self-Organization is carried out with </a:t>
            </a:r>
            <a:r>
              <a:rPr lang="en-US" altLang="zh-CN" sz="2400" b="1" dirty="0">
                <a:solidFill>
                  <a:srgbClr val="FF0000"/>
                </a:solidFill>
              </a:rPr>
              <a:t>no clear leader</a:t>
            </a:r>
          </a:p>
          <a:p>
            <a:endParaRPr lang="en-US" altLang="zh-CN" sz="2400" dirty="0"/>
          </a:p>
          <a:p>
            <a:pPr marL="457200" lvl="1" indent="0">
              <a:lnSpc>
                <a:spcPct val="90000"/>
              </a:lnSpc>
              <a:buNone/>
            </a:pPr>
            <a:endParaRPr lang="en-US" altLang="zh-CN" dirty="0"/>
          </a:p>
          <a:p>
            <a:pPr>
              <a:lnSpc>
                <a:spcPct val="90000"/>
              </a:lnSpc>
            </a:pPr>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27649">
            <a:extLst>
              <a:ext uri="{FF2B5EF4-FFF2-40B4-BE49-F238E27FC236}">
                <a16:creationId xmlns:a16="http://schemas.microsoft.com/office/drawing/2014/main" id="{E0469C88-FA2F-461B-A6F3-520D4BE297D4}"/>
              </a:ext>
            </a:extLst>
          </p:cNvPr>
          <p:cNvSpPr>
            <a:spLocks noGrp="1" noChangeArrowheads="1"/>
          </p:cNvSpPr>
          <p:nvPr>
            <p:ph type="title"/>
          </p:nvPr>
        </p:nvSpPr>
        <p:spPr/>
        <p:txBody>
          <a:bodyPr/>
          <a:lstStyle/>
          <a:p>
            <a:r>
              <a:rPr lang="en-US" altLang="zh-CN"/>
              <a:t>What is SI</a:t>
            </a:r>
          </a:p>
        </p:txBody>
      </p:sp>
      <p:sp>
        <p:nvSpPr>
          <p:cNvPr id="41986" name="文本占位符 27650">
            <a:extLst>
              <a:ext uri="{FF2B5EF4-FFF2-40B4-BE49-F238E27FC236}">
                <a16:creationId xmlns:a16="http://schemas.microsoft.com/office/drawing/2014/main" id="{6DF98C09-B8E9-40E0-95F3-AA56DE4597C0}"/>
              </a:ext>
            </a:extLst>
          </p:cNvPr>
          <p:cNvSpPr>
            <a:spLocks noGrp="1" noChangeArrowheads="1"/>
          </p:cNvSpPr>
          <p:nvPr>
            <p:ph idx="1"/>
          </p:nvPr>
        </p:nvSpPr>
        <p:spPr/>
        <p:txBody>
          <a:bodyPr/>
          <a:lstStyle/>
          <a:p>
            <a:r>
              <a:rPr lang="en-US" altLang="zh-CN" sz="2800" dirty="0"/>
              <a:t>SI is the </a:t>
            </a:r>
            <a:r>
              <a:rPr lang="en-US" altLang="zh-CN" sz="2800" dirty="0">
                <a:solidFill>
                  <a:srgbClr val="0070C0"/>
                </a:solidFill>
              </a:rPr>
              <a:t>collective</a:t>
            </a:r>
            <a:r>
              <a:rPr lang="en-US" altLang="zh-CN" sz="2800" dirty="0"/>
              <a:t> behavior of </a:t>
            </a:r>
            <a:r>
              <a:rPr lang="en-US" altLang="zh-CN" sz="2800" dirty="0">
                <a:solidFill>
                  <a:srgbClr val="0070C0"/>
                </a:solidFill>
              </a:rPr>
              <a:t>decentralized</a:t>
            </a:r>
            <a:r>
              <a:rPr lang="en-US" altLang="zh-CN" sz="2800" dirty="0"/>
              <a:t>, </a:t>
            </a:r>
            <a:r>
              <a:rPr lang="en-US" altLang="zh-CN" sz="2800" dirty="0">
                <a:solidFill>
                  <a:srgbClr val="0070C0"/>
                </a:solidFill>
              </a:rPr>
              <a:t>self-organized </a:t>
            </a:r>
            <a:r>
              <a:rPr lang="en-US" altLang="zh-CN" sz="2800" dirty="0"/>
              <a:t>systems, natural or artificial.</a:t>
            </a:r>
          </a:p>
          <a:p>
            <a:endParaRPr lang="en-US" altLang="zh-CN" sz="2800" dirty="0"/>
          </a:p>
          <a:p>
            <a:r>
              <a:rPr lang="en-US" altLang="zh-CN" sz="2800" dirty="0"/>
              <a:t>SI is about </a:t>
            </a:r>
            <a:r>
              <a:rPr lang="en-US" altLang="zh-CN" sz="2800" dirty="0">
                <a:solidFill>
                  <a:srgbClr val="0070C0"/>
                </a:solidFill>
              </a:rPr>
              <a:t>large groups </a:t>
            </a:r>
            <a:r>
              <a:rPr lang="en-US" altLang="zh-CN" sz="2800" dirty="0"/>
              <a:t>of agents/robots in which the individuals are simple and rather unintelligent. However, through </a:t>
            </a:r>
            <a:r>
              <a:rPr lang="en-US" altLang="zh-CN" sz="2800" dirty="0">
                <a:solidFill>
                  <a:srgbClr val="0070C0"/>
                </a:solidFill>
              </a:rPr>
              <a:t>local interactions</a:t>
            </a:r>
            <a:r>
              <a:rPr lang="en-US" altLang="zh-CN" sz="2800" dirty="0"/>
              <a:t> between these individuals, intelligent group behavior emerges.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E5135162-346A-426D-A8FD-DC04EE6EADB8}"/>
              </a:ext>
            </a:extLst>
          </p:cNvPr>
          <p:cNvSpPr>
            <a:spLocks noGrp="1" noChangeArrowheads="1"/>
          </p:cNvSpPr>
          <p:nvPr>
            <p:ph type="title" idx="4294967295"/>
          </p:nvPr>
        </p:nvSpPr>
        <p:spPr>
          <a:xfrm>
            <a:off x="685800" y="548680"/>
            <a:ext cx="7772400" cy="4248472"/>
          </a:xfrm>
        </p:spPr>
        <p:txBody>
          <a:bodyPr/>
          <a:lstStyle/>
          <a:p>
            <a:r>
              <a:rPr lang="en-US" altLang="zh-CN" sz="8000" b="1" dirty="0"/>
              <a:t>Swarm Intelligence in Theory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294E7478-2A2F-466A-A521-37E2B7B41CB4}"/>
              </a:ext>
            </a:extLst>
          </p:cNvPr>
          <p:cNvSpPr>
            <a:spLocks noGrp="1" noChangeArrowheads="1"/>
          </p:cNvSpPr>
          <p:nvPr>
            <p:ph type="title" idx="4294967295"/>
          </p:nvPr>
        </p:nvSpPr>
        <p:spPr>
          <a:xfrm>
            <a:off x="0" y="609600"/>
            <a:ext cx="7772400" cy="1143000"/>
          </a:xfrm>
        </p:spPr>
        <p:txBody>
          <a:bodyPr/>
          <a:lstStyle/>
          <a:p>
            <a:r>
              <a:rPr lang="en-US" altLang="zh-CN" b="1"/>
              <a:t>An In-depth Look at Real Ant Behaviour</a:t>
            </a:r>
          </a:p>
        </p:txBody>
      </p:sp>
      <p:pic>
        <p:nvPicPr>
          <p:cNvPr id="44035" name="Picture 8" descr="C:\My Documents\swarm3.jpg">
            <a:extLst>
              <a:ext uri="{FF2B5EF4-FFF2-40B4-BE49-F238E27FC236}">
                <a16:creationId xmlns:a16="http://schemas.microsoft.com/office/drawing/2014/main" id="{364C9992-757C-4315-871B-5C7902B2D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 y="2028825"/>
            <a:ext cx="77914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6082" name="Rectangle 1029">
            <a:extLst>
              <a:ext uri="{FF2B5EF4-FFF2-40B4-BE49-F238E27FC236}">
                <a16:creationId xmlns:a16="http://schemas.microsoft.com/office/drawing/2014/main" id="{9840CEB4-7C60-4333-9633-0A25AF4E4570}"/>
              </a:ext>
            </a:extLst>
          </p:cNvPr>
          <p:cNvSpPr>
            <a:spLocks noGrp="1" noChangeArrowheads="1"/>
          </p:cNvSpPr>
          <p:nvPr>
            <p:ph type="title" idx="4294967295"/>
          </p:nvPr>
        </p:nvSpPr>
        <p:spPr>
          <a:xfrm>
            <a:off x="251520" y="332656"/>
            <a:ext cx="7772400" cy="1143000"/>
          </a:xfrm>
        </p:spPr>
        <p:txBody>
          <a:bodyPr/>
          <a:lstStyle/>
          <a:p>
            <a:r>
              <a:rPr lang="en-US" altLang="zh-CN" b="1" dirty="0"/>
              <a:t>Interrupt The Flow</a:t>
            </a:r>
          </a:p>
        </p:txBody>
      </p:sp>
      <p:pic>
        <p:nvPicPr>
          <p:cNvPr id="46083" name="Picture 1031" descr="C:\My Documents\swarm4.jpg">
            <a:extLst>
              <a:ext uri="{FF2B5EF4-FFF2-40B4-BE49-F238E27FC236}">
                <a16:creationId xmlns:a16="http://schemas.microsoft.com/office/drawing/2014/main" id="{D1AE5802-75AA-4973-B1E1-1F2840809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839200"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026">
            <a:extLst>
              <a:ext uri="{FF2B5EF4-FFF2-40B4-BE49-F238E27FC236}">
                <a16:creationId xmlns:a16="http://schemas.microsoft.com/office/drawing/2014/main" id="{80BC9B91-D986-4A20-A3E6-C495D74F8C96}"/>
              </a:ext>
            </a:extLst>
          </p:cNvPr>
          <p:cNvSpPr>
            <a:spLocks noGrp="1" noChangeArrowheads="1"/>
          </p:cNvSpPr>
          <p:nvPr>
            <p:ph type="title" idx="4294967295"/>
          </p:nvPr>
        </p:nvSpPr>
        <p:spPr>
          <a:xfrm>
            <a:off x="539552" y="1916832"/>
            <a:ext cx="7772400" cy="2668488"/>
          </a:xfrm>
        </p:spPr>
        <p:txBody>
          <a:bodyPr/>
          <a:lstStyle/>
          <a:p>
            <a:r>
              <a:rPr lang="en-US" altLang="zh-CN" sz="8000" b="1" dirty="0"/>
              <a:t>Real World  Examples</a:t>
            </a:r>
            <a:endParaRPr lang="en-US" altLang="zh-CN"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7106" name="Rectangle 3">
            <a:extLst>
              <a:ext uri="{FF2B5EF4-FFF2-40B4-BE49-F238E27FC236}">
                <a16:creationId xmlns:a16="http://schemas.microsoft.com/office/drawing/2014/main" id="{AD76E293-F4F7-481C-AC5A-F8D031446F86}"/>
              </a:ext>
            </a:extLst>
          </p:cNvPr>
          <p:cNvSpPr>
            <a:spLocks noGrp="1" noChangeArrowheads="1"/>
          </p:cNvSpPr>
          <p:nvPr>
            <p:ph type="title" idx="4294967295"/>
          </p:nvPr>
        </p:nvSpPr>
        <p:spPr>
          <a:xfrm>
            <a:off x="467544" y="188640"/>
            <a:ext cx="7772400" cy="1143000"/>
          </a:xfrm>
        </p:spPr>
        <p:txBody>
          <a:bodyPr/>
          <a:lstStyle/>
          <a:p>
            <a:r>
              <a:rPr lang="en-US" altLang="zh-CN" b="1" dirty="0"/>
              <a:t>The Path Thickens!</a:t>
            </a:r>
          </a:p>
        </p:txBody>
      </p:sp>
      <p:pic>
        <p:nvPicPr>
          <p:cNvPr id="47107" name="Picture 6" descr="C:\My Documents\swarm5.jpg">
            <a:extLst>
              <a:ext uri="{FF2B5EF4-FFF2-40B4-BE49-F238E27FC236}">
                <a16:creationId xmlns:a16="http://schemas.microsoft.com/office/drawing/2014/main" id="{7FF10B59-DABB-4055-8802-9944E2934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763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0DF6ACA-3C52-467B-B631-05DB4DDB2937}"/>
              </a:ext>
            </a:extLst>
          </p:cNvPr>
          <p:cNvSpPr>
            <a:spLocks noGrp="1" noChangeArrowheads="1"/>
          </p:cNvSpPr>
          <p:nvPr>
            <p:ph type="title" idx="4294967295"/>
          </p:nvPr>
        </p:nvSpPr>
        <p:spPr>
          <a:xfrm>
            <a:off x="467544" y="358180"/>
            <a:ext cx="7772400" cy="1143000"/>
          </a:xfrm>
        </p:spPr>
        <p:txBody>
          <a:bodyPr/>
          <a:lstStyle/>
          <a:p>
            <a:r>
              <a:rPr lang="en-US" altLang="zh-CN" b="1" dirty="0"/>
              <a:t>The New Shortest Path</a:t>
            </a:r>
          </a:p>
        </p:txBody>
      </p:sp>
      <p:pic>
        <p:nvPicPr>
          <p:cNvPr id="48131" name="Picture 4" descr="C:\My Documents\swarm6.jpg">
            <a:extLst>
              <a:ext uri="{FF2B5EF4-FFF2-40B4-BE49-F238E27FC236}">
                <a16:creationId xmlns:a16="http://schemas.microsoft.com/office/drawing/2014/main" id="{30D18A83-9B0A-405C-A276-90DA7161F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86868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9154" name="Rectangle 2050">
            <a:extLst>
              <a:ext uri="{FF2B5EF4-FFF2-40B4-BE49-F238E27FC236}">
                <a16:creationId xmlns:a16="http://schemas.microsoft.com/office/drawing/2014/main" id="{08C1263A-FABA-4AA6-A97F-FA68FB731DC9}"/>
              </a:ext>
            </a:extLst>
          </p:cNvPr>
          <p:cNvSpPr>
            <a:spLocks noGrp="1" noChangeArrowheads="1"/>
          </p:cNvSpPr>
          <p:nvPr>
            <p:ph type="title" idx="4294967295"/>
          </p:nvPr>
        </p:nvSpPr>
        <p:spPr>
          <a:xfrm>
            <a:off x="0" y="609600"/>
            <a:ext cx="8820472" cy="1143000"/>
          </a:xfrm>
        </p:spPr>
        <p:txBody>
          <a:bodyPr/>
          <a:lstStyle/>
          <a:p>
            <a:r>
              <a:rPr lang="en-US" altLang="zh-CN" b="1" dirty="0"/>
              <a:t>Adapting to Environment Changes</a:t>
            </a:r>
            <a:endParaRPr lang="en-US" altLang="zh-CN" dirty="0"/>
          </a:p>
        </p:txBody>
      </p:sp>
      <p:pic>
        <p:nvPicPr>
          <p:cNvPr id="49155" name="Picture 2051" descr="C:\My Documents\swarm2.jpg">
            <a:extLst>
              <a:ext uri="{FF2B5EF4-FFF2-40B4-BE49-F238E27FC236}">
                <a16:creationId xmlns:a16="http://schemas.microsoft.com/office/drawing/2014/main" id="{50C6D6A4-5685-4473-8B64-738D9E64D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38400"/>
            <a:ext cx="74961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F0166AF-348D-4789-B1CE-9A29985BDD05}"/>
              </a:ext>
            </a:extLst>
          </p:cNvPr>
          <p:cNvSpPr>
            <a:spLocks noGrp="1" noChangeArrowheads="1"/>
          </p:cNvSpPr>
          <p:nvPr>
            <p:ph type="title" idx="4294967295"/>
          </p:nvPr>
        </p:nvSpPr>
        <p:spPr>
          <a:xfrm>
            <a:off x="0" y="685800"/>
            <a:ext cx="9036496" cy="1143000"/>
          </a:xfrm>
        </p:spPr>
        <p:txBody>
          <a:bodyPr/>
          <a:lstStyle/>
          <a:p>
            <a:r>
              <a:rPr lang="en-US" altLang="zh-CN" b="1" dirty="0"/>
              <a:t>Adapting to Environment Changes</a:t>
            </a:r>
            <a:endParaRPr lang="en-US" altLang="zh-CN" dirty="0"/>
          </a:p>
        </p:txBody>
      </p:sp>
      <p:pic>
        <p:nvPicPr>
          <p:cNvPr id="51203" name="Picture 3" descr="C:\My Documents\swarm.jpg">
            <a:extLst>
              <a:ext uri="{FF2B5EF4-FFF2-40B4-BE49-F238E27FC236}">
                <a16:creationId xmlns:a16="http://schemas.microsoft.com/office/drawing/2014/main" id="{9EDA169C-8183-42F8-BD90-501C7AFAA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14600"/>
            <a:ext cx="74961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026">
            <a:extLst>
              <a:ext uri="{FF2B5EF4-FFF2-40B4-BE49-F238E27FC236}">
                <a16:creationId xmlns:a16="http://schemas.microsoft.com/office/drawing/2014/main" id="{DE9BFFA6-C9A9-41E0-B961-D9B35DA7FE4C}"/>
              </a:ext>
            </a:extLst>
          </p:cNvPr>
          <p:cNvSpPr>
            <a:spLocks noGrp="1" noChangeArrowheads="1"/>
          </p:cNvSpPr>
          <p:nvPr>
            <p:ph type="ctrTitle" idx="4294967295"/>
          </p:nvPr>
        </p:nvSpPr>
        <p:spPr>
          <a:xfrm>
            <a:off x="323528" y="1844824"/>
            <a:ext cx="7772400" cy="2744688"/>
          </a:xfrm>
        </p:spPr>
        <p:txBody>
          <a:bodyPr/>
          <a:lstStyle/>
          <a:p>
            <a:r>
              <a:rPr lang="zh-CN" altLang="en-US" sz="6600" b="1" dirty="0"/>
              <a:t>Ant Pheromone and Food Foraging Demo</a:t>
            </a:r>
            <a:endParaRPr lang="en-CA" altLang="en-US" sz="66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BC8BF646-1A9D-4E72-B298-2568E773C09F}"/>
              </a:ext>
            </a:extLst>
          </p:cNvPr>
          <p:cNvSpPr>
            <a:spLocks noGrp="1" noChangeArrowheads="1"/>
          </p:cNvSpPr>
          <p:nvPr>
            <p:ph type="title" idx="4294967295"/>
          </p:nvPr>
        </p:nvSpPr>
        <p:spPr>
          <a:xfrm>
            <a:off x="0" y="260648"/>
            <a:ext cx="8244408" cy="1491952"/>
          </a:xfrm>
        </p:spPr>
        <p:txBody>
          <a:bodyPr/>
          <a:lstStyle/>
          <a:p>
            <a:r>
              <a:rPr lang="en-US" altLang="zh-CN" b="1" dirty="0"/>
              <a:t>Problems Regarding Swarm Intelligent Systems	</a:t>
            </a:r>
          </a:p>
        </p:txBody>
      </p:sp>
      <p:sp>
        <p:nvSpPr>
          <p:cNvPr id="54274" name="Rectangle 3">
            <a:extLst>
              <a:ext uri="{FF2B5EF4-FFF2-40B4-BE49-F238E27FC236}">
                <a16:creationId xmlns:a16="http://schemas.microsoft.com/office/drawing/2014/main" id="{50DBCBF8-1F90-4792-892B-07DC738CCFF2}"/>
              </a:ext>
            </a:extLst>
          </p:cNvPr>
          <p:cNvSpPr>
            <a:spLocks noGrp="1" noChangeArrowheads="1"/>
          </p:cNvSpPr>
          <p:nvPr>
            <p:ph type="body" idx="4294967295"/>
          </p:nvPr>
        </p:nvSpPr>
        <p:spPr>
          <a:xfrm>
            <a:off x="611560" y="1916832"/>
            <a:ext cx="7772400" cy="4114800"/>
          </a:xfrm>
        </p:spPr>
        <p:txBody>
          <a:bodyPr/>
          <a:lstStyle/>
          <a:p>
            <a:pPr>
              <a:lnSpc>
                <a:spcPct val="120000"/>
              </a:lnSpc>
            </a:pPr>
            <a:r>
              <a:rPr lang="en-US" altLang="zh-CN" b="1" dirty="0"/>
              <a:t>Swarm Intelligent Systems are hard to ‘program’ since the problems are usually difficult to define</a:t>
            </a:r>
          </a:p>
          <a:p>
            <a:pPr lvl="1">
              <a:lnSpc>
                <a:spcPct val="120000"/>
              </a:lnSpc>
            </a:pPr>
            <a:r>
              <a:rPr lang="en-US" altLang="zh-CN" b="1" dirty="0"/>
              <a:t>Solutions are emergent in the systems</a:t>
            </a:r>
          </a:p>
          <a:p>
            <a:pPr lvl="1">
              <a:lnSpc>
                <a:spcPct val="120000"/>
              </a:lnSpc>
            </a:pPr>
            <a:r>
              <a:rPr lang="en-US" altLang="zh-CN" b="1" dirty="0"/>
              <a:t>Solutions result from behaviors and interactions among and between individual agents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E87C223A-4C2E-4D62-87D2-7A5DBBE68E4B}"/>
              </a:ext>
            </a:extLst>
          </p:cNvPr>
          <p:cNvSpPr>
            <a:spLocks noGrp="1" noChangeArrowheads="1"/>
          </p:cNvSpPr>
          <p:nvPr>
            <p:ph type="title" idx="4294967295"/>
          </p:nvPr>
        </p:nvSpPr>
        <p:spPr>
          <a:xfrm>
            <a:off x="0" y="609600"/>
            <a:ext cx="8388424" cy="1143000"/>
          </a:xfrm>
        </p:spPr>
        <p:txBody>
          <a:bodyPr/>
          <a:lstStyle/>
          <a:p>
            <a:r>
              <a:rPr lang="en-US" altLang="zh-CN" b="1" dirty="0"/>
              <a:t>Four Ingredients of </a:t>
            </a:r>
            <a:br>
              <a:rPr lang="en-US" altLang="zh-CN" b="1" dirty="0"/>
            </a:br>
            <a:r>
              <a:rPr lang="en-US" altLang="zh-CN" b="1" dirty="0"/>
              <a:t>Self Organization</a:t>
            </a:r>
          </a:p>
        </p:txBody>
      </p:sp>
      <p:sp>
        <p:nvSpPr>
          <p:cNvPr id="58370" name="Rectangle 3">
            <a:extLst>
              <a:ext uri="{FF2B5EF4-FFF2-40B4-BE49-F238E27FC236}">
                <a16:creationId xmlns:a16="http://schemas.microsoft.com/office/drawing/2014/main" id="{F5CDE875-F282-41C5-8A38-3C6935DE87FC}"/>
              </a:ext>
            </a:extLst>
          </p:cNvPr>
          <p:cNvSpPr>
            <a:spLocks noGrp="1" noChangeArrowheads="1"/>
          </p:cNvSpPr>
          <p:nvPr>
            <p:ph type="body" idx="4294967295"/>
          </p:nvPr>
        </p:nvSpPr>
        <p:spPr>
          <a:xfrm>
            <a:off x="827584" y="1988840"/>
            <a:ext cx="7772400" cy="4114800"/>
          </a:xfrm>
        </p:spPr>
        <p:txBody>
          <a:bodyPr/>
          <a:lstStyle/>
          <a:p>
            <a:r>
              <a:rPr lang="en-US" altLang="zh-CN" b="1" dirty="0"/>
              <a:t>Positive Feedback </a:t>
            </a:r>
          </a:p>
          <a:p>
            <a:r>
              <a:rPr lang="en-US" altLang="zh-CN" b="1" dirty="0"/>
              <a:t>Negative Feedback</a:t>
            </a:r>
          </a:p>
          <a:p>
            <a:r>
              <a:rPr lang="en-US" altLang="zh-CN" b="1" dirty="0"/>
              <a:t>Amplification of Fluctuations - randomness</a:t>
            </a:r>
          </a:p>
          <a:p>
            <a:r>
              <a:rPr lang="en-US" altLang="zh-CN" b="1" dirty="0"/>
              <a:t>Reliance on multiple interactions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64280028-20C8-4C58-823B-859212FB02EF}"/>
              </a:ext>
            </a:extLst>
          </p:cNvPr>
          <p:cNvSpPr>
            <a:spLocks noGrp="1" noChangeArrowheads="1"/>
          </p:cNvSpPr>
          <p:nvPr>
            <p:ph type="title" idx="4294967295"/>
          </p:nvPr>
        </p:nvSpPr>
        <p:spPr>
          <a:xfrm>
            <a:off x="0" y="609600"/>
            <a:ext cx="9036496" cy="1143000"/>
          </a:xfrm>
        </p:spPr>
        <p:txBody>
          <a:bodyPr/>
          <a:lstStyle/>
          <a:p>
            <a:r>
              <a:rPr lang="en-US" altLang="zh-CN" b="1" dirty="0"/>
              <a:t>Properties of </a:t>
            </a:r>
            <a:br>
              <a:rPr lang="en-US" altLang="zh-CN" b="1" dirty="0"/>
            </a:br>
            <a:r>
              <a:rPr lang="en-US" altLang="zh-CN" b="1" dirty="0"/>
              <a:t>Self-Organization</a:t>
            </a:r>
          </a:p>
        </p:txBody>
      </p:sp>
      <p:sp>
        <p:nvSpPr>
          <p:cNvPr id="59394" name="Rectangle 3">
            <a:extLst>
              <a:ext uri="{FF2B5EF4-FFF2-40B4-BE49-F238E27FC236}">
                <a16:creationId xmlns:a16="http://schemas.microsoft.com/office/drawing/2014/main" id="{A6560EE2-20A7-4DF7-A5F8-64092F749F02}"/>
              </a:ext>
            </a:extLst>
          </p:cNvPr>
          <p:cNvSpPr>
            <a:spLocks noGrp="1" noChangeArrowheads="1"/>
          </p:cNvSpPr>
          <p:nvPr>
            <p:ph type="body" idx="4294967295"/>
          </p:nvPr>
        </p:nvSpPr>
        <p:spPr>
          <a:xfrm>
            <a:off x="755576" y="1844824"/>
            <a:ext cx="7772400" cy="4114800"/>
          </a:xfrm>
        </p:spPr>
        <p:txBody>
          <a:bodyPr/>
          <a:lstStyle/>
          <a:p>
            <a:pPr>
              <a:lnSpc>
                <a:spcPct val="120000"/>
              </a:lnSpc>
            </a:pPr>
            <a:r>
              <a:rPr lang="en-US" altLang="zh-CN" sz="2400" b="1" dirty="0"/>
              <a:t>Creation of structures</a:t>
            </a:r>
          </a:p>
          <a:p>
            <a:pPr lvl="1">
              <a:lnSpc>
                <a:spcPct val="120000"/>
              </a:lnSpc>
            </a:pPr>
            <a:r>
              <a:rPr lang="en-US" altLang="zh-CN" sz="2400" b="1" dirty="0"/>
              <a:t>Nest, foraging trails, or social organization</a:t>
            </a:r>
          </a:p>
          <a:p>
            <a:pPr>
              <a:lnSpc>
                <a:spcPct val="120000"/>
              </a:lnSpc>
            </a:pPr>
            <a:r>
              <a:rPr lang="en-US" altLang="zh-CN" sz="2400" b="1" dirty="0"/>
              <a:t>Changes resulting from the existence of multiple paths of development </a:t>
            </a:r>
          </a:p>
          <a:p>
            <a:pPr lvl="1">
              <a:lnSpc>
                <a:spcPct val="120000"/>
              </a:lnSpc>
            </a:pPr>
            <a:r>
              <a:rPr lang="en-US" altLang="zh-CN" sz="2400" b="1" dirty="0"/>
              <a:t>Non-coordinated &amp; coordinated phases</a:t>
            </a:r>
          </a:p>
          <a:p>
            <a:pPr>
              <a:lnSpc>
                <a:spcPct val="120000"/>
              </a:lnSpc>
            </a:pPr>
            <a:r>
              <a:rPr lang="en-US" altLang="zh-CN" sz="2400" b="1" dirty="0"/>
              <a:t>Possible coexistence of multiple stable states</a:t>
            </a:r>
          </a:p>
          <a:p>
            <a:pPr lvl="1">
              <a:lnSpc>
                <a:spcPct val="120000"/>
              </a:lnSpc>
            </a:pPr>
            <a:r>
              <a:rPr lang="en-US" altLang="zh-CN" sz="2400" b="1" dirty="0"/>
              <a:t>Two equal food sources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08174097-4BAD-4ECD-83BB-CDFD6E9179CC}"/>
              </a:ext>
            </a:extLst>
          </p:cNvPr>
          <p:cNvSpPr>
            <a:spLocks noGrp="1" noChangeArrowheads="1"/>
          </p:cNvSpPr>
          <p:nvPr>
            <p:ph type="title" idx="4294967295"/>
          </p:nvPr>
        </p:nvSpPr>
        <p:spPr>
          <a:xfrm>
            <a:off x="0" y="609600"/>
            <a:ext cx="9036496" cy="1143000"/>
          </a:xfrm>
        </p:spPr>
        <p:txBody>
          <a:bodyPr/>
          <a:lstStyle/>
          <a:p>
            <a:r>
              <a:rPr lang="en-US" altLang="zh-CN" b="1" dirty="0"/>
              <a:t>Types of Interactions </a:t>
            </a:r>
            <a:br>
              <a:rPr lang="en-US" altLang="zh-CN" b="1" dirty="0"/>
            </a:br>
            <a:r>
              <a:rPr lang="en-US" altLang="zh-CN" b="1" dirty="0"/>
              <a:t>For Social Insects</a:t>
            </a:r>
          </a:p>
        </p:txBody>
      </p:sp>
      <p:sp>
        <p:nvSpPr>
          <p:cNvPr id="61442" name="Rectangle 3">
            <a:extLst>
              <a:ext uri="{FF2B5EF4-FFF2-40B4-BE49-F238E27FC236}">
                <a16:creationId xmlns:a16="http://schemas.microsoft.com/office/drawing/2014/main" id="{D675720F-DD2E-4EDC-805E-9E8E2F81E407}"/>
              </a:ext>
            </a:extLst>
          </p:cNvPr>
          <p:cNvSpPr>
            <a:spLocks noGrp="1" noChangeArrowheads="1"/>
          </p:cNvSpPr>
          <p:nvPr>
            <p:ph type="body" idx="4294967295"/>
          </p:nvPr>
        </p:nvSpPr>
        <p:spPr>
          <a:xfrm>
            <a:off x="539552" y="1752600"/>
            <a:ext cx="7772400" cy="4114800"/>
          </a:xfrm>
        </p:spPr>
        <p:txBody>
          <a:bodyPr/>
          <a:lstStyle/>
          <a:p>
            <a:r>
              <a:rPr lang="en-US" altLang="zh-CN" b="1" dirty="0"/>
              <a:t>Direct Interactions</a:t>
            </a:r>
          </a:p>
          <a:p>
            <a:pPr lvl="1"/>
            <a:r>
              <a:rPr lang="en-US" altLang="zh-CN" b="1" dirty="0"/>
              <a:t>Food/liquid exchange, visual contact (Bee dancing)</a:t>
            </a:r>
            <a:br>
              <a:rPr lang="en-US" altLang="zh-CN" b="1" dirty="0"/>
            </a:br>
            <a:endParaRPr lang="en-US" altLang="zh-CN" b="1" dirty="0"/>
          </a:p>
          <a:p>
            <a:r>
              <a:rPr lang="en-US" altLang="zh-CN" b="1" dirty="0"/>
              <a:t>Indirect Interactions (</a:t>
            </a:r>
            <a:r>
              <a:rPr lang="en-US" altLang="zh-CN" b="1" dirty="0" err="1"/>
              <a:t>Stigmergy</a:t>
            </a:r>
            <a:r>
              <a:rPr lang="en-US" altLang="zh-CN" b="1" dirty="0"/>
              <a:t>)</a:t>
            </a:r>
          </a:p>
          <a:p>
            <a:pPr lvl="1"/>
            <a:r>
              <a:rPr lang="en-US" altLang="zh-CN" b="1" dirty="0"/>
              <a:t>Individual behavior modifies the environment, which in turn modifies the behavior of other individuals, ants, </a:t>
            </a:r>
            <a:r>
              <a:rPr lang="en-US" altLang="zh-CN" b="1" dirty="0" err="1"/>
              <a:t>termites,birds</a:t>
            </a:r>
            <a:endParaRPr lang="en-US" altLang="zh-CN" b="1" dirty="0"/>
          </a:p>
          <a:p>
            <a:endParaRPr lang="en-US" altLang="zh-CN"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2240A6EB-E917-466E-875C-7E04BE3FD66D}"/>
              </a:ext>
            </a:extLst>
          </p:cNvPr>
          <p:cNvSpPr>
            <a:spLocks noGrp="1" noChangeArrowheads="1"/>
          </p:cNvSpPr>
          <p:nvPr>
            <p:ph type="title" idx="4294967295"/>
          </p:nvPr>
        </p:nvSpPr>
        <p:spPr>
          <a:xfrm>
            <a:off x="0" y="609600"/>
            <a:ext cx="7772400" cy="1143000"/>
          </a:xfrm>
        </p:spPr>
        <p:txBody>
          <a:bodyPr/>
          <a:lstStyle/>
          <a:p>
            <a:r>
              <a:rPr lang="en-US" altLang="zh-CN" b="1" dirty="0" err="1"/>
              <a:t>Stigmergy</a:t>
            </a:r>
            <a:r>
              <a:rPr lang="en-US" altLang="zh-CN" b="1" dirty="0"/>
              <a:t> Example</a:t>
            </a:r>
          </a:p>
        </p:txBody>
      </p:sp>
      <p:sp>
        <p:nvSpPr>
          <p:cNvPr id="62466" name="Rectangle 3">
            <a:extLst>
              <a:ext uri="{FF2B5EF4-FFF2-40B4-BE49-F238E27FC236}">
                <a16:creationId xmlns:a16="http://schemas.microsoft.com/office/drawing/2014/main" id="{B7E837F4-7465-41C7-9595-48CFAE79B6EC}"/>
              </a:ext>
            </a:extLst>
          </p:cNvPr>
          <p:cNvSpPr>
            <a:spLocks noGrp="1" noChangeArrowheads="1"/>
          </p:cNvSpPr>
          <p:nvPr>
            <p:ph type="body" idx="4294967295"/>
          </p:nvPr>
        </p:nvSpPr>
        <p:spPr>
          <a:xfrm>
            <a:off x="723900" y="2174677"/>
            <a:ext cx="3973714" cy="3806194"/>
          </a:xfrm>
        </p:spPr>
        <p:txBody>
          <a:bodyPr/>
          <a:lstStyle/>
          <a:p>
            <a:r>
              <a:rPr lang="en-US" altLang="zh-CN" b="1" dirty="0"/>
              <a:t>Pillar construction in termites</a:t>
            </a:r>
          </a:p>
          <a:p>
            <a:endParaRPr lang="en-US" altLang="zh-CN" b="1" dirty="0"/>
          </a:p>
        </p:txBody>
      </p:sp>
      <p:pic>
        <p:nvPicPr>
          <p:cNvPr id="62467" name="Picture 4" descr="C:\My Documents\Ants.gif">
            <a:extLst>
              <a:ext uri="{FF2B5EF4-FFF2-40B4-BE49-F238E27FC236}">
                <a16:creationId xmlns:a16="http://schemas.microsoft.com/office/drawing/2014/main" id="{780A2A61-3676-4E9C-B1EB-168A56050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116" y="1988840"/>
            <a:ext cx="1840236" cy="38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CC9BD63C-DEDE-4D74-9F99-68D01D14C3B1}"/>
              </a:ext>
            </a:extLst>
          </p:cNvPr>
          <p:cNvSpPr>
            <a:spLocks noGrp="1" noChangeArrowheads="1"/>
          </p:cNvSpPr>
          <p:nvPr>
            <p:ph type="title" idx="4294967295"/>
          </p:nvPr>
        </p:nvSpPr>
        <p:spPr>
          <a:xfrm>
            <a:off x="0" y="533400"/>
            <a:ext cx="7772400" cy="1143000"/>
          </a:xfrm>
        </p:spPr>
        <p:txBody>
          <a:bodyPr/>
          <a:lstStyle/>
          <a:p>
            <a:r>
              <a:rPr lang="en-US" altLang="zh-CN" b="1" dirty="0"/>
              <a:t>Bees</a:t>
            </a:r>
          </a:p>
        </p:txBody>
      </p:sp>
      <p:pic>
        <p:nvPicPr>
          <p:cNvPr id="9219" name="Picture 5">
            <a:extLst>
              <a:ext uri="{FF2B5EF4-FFF2-40B4-BE49-F238E27FC236}">
                <a16:creationId xmlns:a16="http://schemas.microsoft.com/office/drawing/2014/main" id="{9B295300-397D-4752-85A0-D2BFA70B2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404664"/>
            <a:ext cx="2957513"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3077" descr="http://image.dili360.com/news/swcq/smkx/2008/14_51468940_20081017164231.jpg">
            <a:extLst>
              <a:ext uri="{FF2B5EF4-FFF2-40B4-BE49-F238E27FC236}">
                <a16:creationId xmlns:a16="http://schemas.microsoft.com/office/drawing/2014/main" id="{B53B9C35-AE09-4F14-AE83-8023E736B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4106" y="116632"/>
            <a:ext cx="2898374" cy="221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6148">
            <a:extLst>
              <a:ext uri="{FF2B5EF4-FFF2-40B4-BE49-F238E27FC236}">
                <a16:creationId xmlns:a16="http://schemas.microsoft.com/office/drawing/2014/main" id="{112B08A5-EEFC-40BC-B6CB-34092C98AA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98" y="3284984"/>
            <a:ext cx="3298712" cy="248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6149">
            <a:extLst>
              <a:ext uri="{FF2B5EF4-FFF2-40B4-BE49-F238E27FC236}">
                <a16:creationId xmlns:a16="http://schemas.microsoft.com/office/drawing/2014/main" id="{FF5C6959-E741-40A0-B09D-D09346CBCD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4000" y="2335958"/>
            <a:ext cx="4968502" cy="3727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8E9C0764-E0C9-4CA3-B1E0-36E91B564BF2}"/>
              </a:ext>
            </a:extLst>
          </p:cNvPr>
          <p:cNvSpPr>
            <a:spLocks noGrp="1" noChangeArrowheads="1"/>
          </p:cNvSpPr>
          <p:nvPr>
            <p:ph type="title" idx="4294967295"/>
          </p:nvPr>
        </p:nvSpPr>
        <p:spPr>
          <a:xfrm>
            <a:off x="251520" y="0"/>
            <a:ext cx="5786438" cy="1285875"/>
          </a:xfrm>
        </p:spPr>
        <p:txBody>
          <a:bodyPr/>
          <a:lstStyle/>
          <a:p>
            <a:r>
              <a:rPr lang="en-US" altLang="zh-CN" sz="4000" b="1" dirty="0" err="1"/>
              <a:t>Stigmergy</a:t>
            </a:r>
            <a:r>
              <a:rPr lang="en-US" altLang="zh-CN" sz="4000" b="1" dirty="0"/>
              <a:t> in  Action</a:t>
            </a:r>
          </a:p>
        </p:txBody>
      </p:sp>
      <p:pic>
        <p:nvPicPr>
          <p:cNvPr id="65538" name="Picture 4" descr="C:\WINDOWS\DESKTOP\533\Sci - American\image6.jpg">
            <a:extLst>
              <a:ext uri="{FF2B5EF4-FFF2-40B4-BE49-F238E27FC236}">
                <a16:creationId xmlns:a16="http://schemas.microsoft.com/office/drawing/2014/main" id="{C8A9C9F2-D8A2-471D-9F89-9F42209BA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063" y="214313"/>
            <a:ext cx="1785937"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5">
            <a:extLst>
              <a:ext uri="{FF2B5EF4-FFF2-40B4-BE49-F238E27FC236}">
                <a16:creationId xmlns:a16="http://schemas.microsoft.com/office/drawing/2014/main" id="{0E399104-0B65-4C16-AC2D-8CFBC60A5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438"/>
            <a:ext cx="71818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3775ABC8-EE53-4214-A122-A3AC7E960283}"/>
              </a:ext>
            </a:extLst>
          </p:cNvPr>
          <p:cNvSpPr>
            <a:spLocks noGrp="1" noChangeArrowheads="1"/>
          </p:cNvSpPr>
          <p:nvPr>
            <p:ph type="title" idx="4294967295"/>
          </p:nvPr>
        </p:nvSpPr>
        <p:spPr>
          <a:xfrm>
            <a:off x="0" y="609600"/>
            <a:ext cx="7772400" cy="1143000"/>
          </a:xfrm>
        </p:spPr>
        <p:txBody>
          <a:bodyPr/>
          <a:lstStyle/>
          <a:p>
            <a:r>
              <a:rPr lang="en-US" altLang="zh-CN" b="1"/>
              <a:t>Ants </a:t>
            </a:r>
            <a:r>
              <a:rPr lang="en-US" altLang="zh-CN" b="1">
                <a:sym typeface="Symbol" panose="05050102010706020507" pitchFamily="18" charset="2"/>
              </a:rPr>
              <a:t></a:t>
            </a:r>
            <a:r>
              <a:rPr lang="en-US" altLang="zh-CN" b="1"/>
              <a:t> Agents</a:t>
            </a:r>
          </a:p>
        </p:txBody>
      </p:sp>
      <p:sp>
        <p:nvSpPr>
          <p:cNvPr id="66562" name="Rectangle 3">
            <a:extLst>
              <a:ext uri="{FF2B5EF4-FFF2-40B4-BE49-F238E27FC236}">
                <a16:creationId xmlns:a16="http://schemas.microsoft.com/office/drawing/2014/main" id="{DEC1CE76-5D5F-4917-A37F-78D327F561B3}"/>
              </a:ext>
            </a:extLst>
          </p:cNvPr>
          <p:cNvSpPr>
            <a:spLocks noGrp="1" noChangeArrowheads="1"/>
          </p:cNvSpPr>
          <p:nvPr>
            <p:ph type="body" idx="4294967295"/>
          </p:nvPr>
        </p:nvSpPr>
        <p:spPr>
          <a:xfrm>
            <a:off x="685800" y="1844824"/>
            <a:ext cx="7772400" cy="4114800"/>
          </a:xfrm>
        </p:spPr>
        <p:txBody>
          <a:bodyPr/>
          <a:lstStyle/>
          <a:p>
            <a:r>
              <a:rPr lang="en-US" altLang="zh-CN" b="1" dirty="0" err="1"/>
              <a:t>Stigmergy</a:t>
            </a:r>
            <a:r>
              <a:rPr lang="en-US" altLang="zh-CN" b="1" dirty="0"/>
              <a:t> can be operational</a:t>
            </a:r>
          </a:p>
          <a:p>
            <a:pPr lvl="1"/>
            <a:r>
              <a:rPr lang="en-US" altLang="zh-CN" b="1" dirty="0"/>
              <a:t>Coordination by indirect interaction is more appealing than direct communication </a:t>
            </a:r>
          </a:p>
          <a:p>
            <a:pPr lvl="1"/>
            <a:endParaRPr lang="en-US" altLang="zh-CN" b="1" dirty="0"/>
          </a:p>
          <a:p>
            <a:pPr lvl="1"/>
            <a:r>
              <a:rPr lang="en-US" altLang="zh-CN" b="1" dirty="0" err="1"/>
              <a:t>Stigmergy</a:t>
            </a:r>
            <a:r>
              <a:rPr lang="en-US" altLang="zh-CN" b="1" dirty="0"/>
              <a:t> reduces (or eliminates) communications between agents, people learning from role-models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74C9B5A0-CBA7-412D-8DEA-37C43F7EE4AA}"/>
              </a:ext>
            </a:extLst>
          </p:cNvPr>
          <p:cNvSpPr>
            <a:spLocks noGrp="1" noChangeArrowheads="1"/>
          </p:cNvSpPr>
          <p:nvPr>
            <p:ph type="ctrTitle" idx="4294967295"/>
          </p:nvPr>
        </p:nvSpPr>
        <p:spPr>
          <a:xfrm>
            <a:off x="685800" y="1808820"/>
            <a:ext cx="7772400" cy="3240360"/>
          </a:xfrm>
        </p:spPr>
        <p:txBody>
          <a:bodyPr/>
          <a:lstStyle/>
          <a:p>
            <a:pPr>
              <a:lnSpc>
                <a:spcPct val="120000"/>
              </a:lnSpc>
            </a:pPr>
            <a:r>
              <a:rPr lang="en-US" altLang="zh-CN" sz="8000" b="1" dirty="0"/>
              <a:t>From Insects to Realistic </a:t>
            </a:r>
            <a:br>
              <a:rPr lang="en-US" altLang="zh-CN" sz="8000" b="1" dirty="0"/>
            </a:br>
            <a:r>
              <a:rPr lang="en-US" altLang="zh-CN" sz="8000" b="1" dirty="0"/>
              <a:t>A.I. Algorithms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41C5BB2B-E453-4F3F-AA22-967F338FF036}"/>
              </a:ext>
            </a:extLst>
          </p:cNvPr>
          <p:cNvSpPr>
            <a:spLocks noGrp="1" noChangeArrowheads="1"/>
          </p:cNvSpPr>
          <p:nvPr>
            <p:ph type="title" idx="4294967295"/>
          </p:nvPr>
        </p:nvSpPr>
        <p:spPr>
          <a:xfrm>
            <a:off x="0" y="609600"/>
            <a:ext cx="8892480" cy="1143000"/>
          </a:xfrm>
        </p:spPr>
        <p:txBody>
          <a:bodyPr/>
          <a:lstStyle/>
          <a:p>
            <a:r>
              <a:rPr lang="en-US" altLang="zh-CN" b="1" dirty="0"/>
              <a:t>From Ants to Algorithms</a:t>
            </a:r>
          </a:p>
        </p:txBody>
      </p:sp>
      <p:sp>
        <p:nvSpPr>
          <p:cNvPr id="69634" name="Rectangle 3">
            <a:extLst>
              <a:ext uri="{FF2B5EF4-FFF2-40B4-BE49-F238E27FC236}">
                <a16:creationId xmlns:a16="http://schemas.microsoft.com/office/drawing/2014/main" id="{C6B449C4-4B19-4E0D-9C00-2C3AB950646A}"/>
              </a:ext>
            </a:extLst>
          </p:cNvPr>
          <p:cNvSpPr>
            <a:spLocks noGrp="1" noChangeArrowheads="1"/>
          </p:cNvSpPr>
          <p:nvPr>
            <p:ph type="body" idx="4294967295"/>
          </p:nvPr>
        </p:nvSpPr>
        <p:spPr>
          <a:xfrm>
            <a:off x="685800" y="1988840"/>
            <a:ext cx="7772400" cy="4114800"/>
          </a:xfrm>
        </p:spPr>
        <p:txBody>
          <a:bodyPr/>
          <a:lstStyle/>
          <a:p>
            <a:r>
              <a:rPr lang="en-US" altLang="zh-CN" b="1" dirty="0"/>
              <a:t>Swarm intelligence information allows us to address modeling via:</a:t>
            </a:r>
          </a:p>
          <a:p>
            <a:pPr lvl="1"/>
            <a:r>
              <a:rPr lang="en-US" altLang="zh-CN" b="1" dirty="0"/>
              <a:t>Problem solving</a:t>
            </a:r>
          </a:p>
          <a:p>
            <a:pPr lvl="1"/>
            <a:r>
              <a:rPr lang="en-US" altLang="zh-CN" b="1" dirty="0"/>
              <a:t>Algorithms</a:t>
            </a:r>
          </a:p>
          <a:p>
            <a:pPr lvl="1"/>
            <a:r>
              <a:rPr lang="en-US" altLang="zh-CN" b="1" dirty="0"/>
              <a:t>Real world applications</a:t>
            </a:r>
          </a:p>
          <a:p>
            <a:pPr lvl="1"/>
            <a:endParaRPr lang="en-US" altLang="zh-CN"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12C2BE14-45AC-49C2-A703-2ADBE77D69F8}"/>
              </a:ext>
            </a:extLst>
          </p:cNvPr>
          <p:cNvSpPr>
            <a:spLocks noGrp="1" noChangeArrowheads="1"/>
          </p:cNvSpPr>
          <p:nvPr>
            <p:ph type="title" idx="4294967295"/>
          </p:nvPr>
        </p:nvSpPr>
        <p:spPr>
          <a:xfrm>
            <a:off x="0" y="609600"/>
            <a:ext cx="8676456" cy="1143000"/>
          </a:xfrm>
        </p:spPr>
        <p:txBody>
          <a:bodyPr/>
          <a:lstStyle/>
          <a:p>
            <a:r>
              <a:rPr lang="en-US" altLang="zh-CN" b="1" dirty="0"/>
              <a:t>Modeling</a:t>
            </a:r>
          </a:p>
        </p:txBody>
      </p:sp>
      <p:sp>
        <p:nvSpPr>
          <p:cNvPr id="70658" name="Rectangle 3">
            <a:extLst>
              <a:ext uri="{FF2B5EF4-FFF2-40B4-BE49-F238E27FC236}">
                <a16:creationId xmlns:a16="http://schemas.microsoft.com/office/drawing/2014/main" id="{BF1A0EF1-6B15-4EA1-B530-3F8FD7DE7B27}"/>
              </a:ext>
            </a:extLst>
          </p:cNvPr>
          <p:cNvSpPr>
            <a:spLocks noGrp="1" noChangeArrowheads="1"/>
          </p:cNvSpPr>
          <p:nvPr>
            <p:ph type="body" idx="4294967295"/>
          </p:nvPr>
        </p:nvSpPr>
        <p:spPr>
          <a:xfrm>
            <a:off x="685800" y="1916832"/>
            <a:ext cx="7772400" cy="4114800"/>
          </a:xfrm>
        </p:spPr>
        <p:txBody>
          <a:bodyPr/>
          <a:lstStyle/>
          <a:p>
            <a:r>
              <a:rPr lang="en-US" altLang="zh-CN" b="1" dirty="0"/>
              <a:t>Observe Phenomenon</a:t>
            </a:r>
          </a:p>
          <a:p>
            <a:endParaRPr lang="en-US" altLang="zh-CN" b="1" dirty="0"/>
          </a:p>
          <a:p>
            <a:r>
              <a:rPr lang="en-US" altLang="zh-CN" b="1" dirty="0"/>
              <a:t>Create a  biologically motivated model</a:t>
            </a:r>
          </a:p>
          <a:p>
            <a:endParaRPr lang="en-US" altLang="zh-CN" b="1" dirty="0"/>
          </a:p>
          <a:p>
            <a:r>
              <a:rPr lang="en-US" altLang="zh-CN" b="1" dirty="0"/>
              <a:t>Explore model without constraints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A9362EAD-FBE4-4309-991E-42B3E15EEFF4}"/>
              </a:ext>
            </a:extLst>
          </p:cNvPr>
          <p:cNvSpPr>
            <a:spLocks noGrp="1" noChangeArrowheads="1"/>
          </p:cNvSpPr>
          <p:nvPr>
            <p:ph type="title" idx="4294967295"/>
          </p:nvPr>
        </p:nvSpPr>
        <p:spPr>
          <a:xfrm>
            <a:off x="0" y="609600"/>
            <a:ext cx="8964488" cy="1143000"/>
          </a:xfrm>
        </p:spPr>
        <p:txBody>
          <a:bodyPr/>
          <a:lstStyle/>
          <a:p>
            <a:r>
              <a:rPr lang="en-US" altLang="zh-CN" b="1" dirty="0"/>
              <a:t>Modeling...</a:t>
            </a:r>
          </a:p>
        </p:txBody>
      </p:sp>
      <p:sp>
        <p:nvSpPr>
          <p:cNvPr id="71682" name="Rectangle 3">
            <a:extLst>
              <a:ext uri="{FF2B5EF4-FFF2-40B4-BE49-F238E27FC236}">
                <a16:creationId xmlns:a16="http://schemas.microsoft.com/office/drawing/2014/main" id="{8D77BF6A-99BC-4A03-A571-B238E6FB71E9}"/>
              </a:ext>
            </a:extLst>
          </p:cNvPr>
          <p:cNvSpPr>
            <a:spLocks noGrp="1" noChangeArrowheads="1"/>
          </p:cNvSpPr>
          <p:nvPr>
            <p:ph type="body" idx="4294967295"/>
          </p:nvPr>
        </p:nvSpPr>
        <p:spPr>
          <a:xfrm>
            <a:off x="596044" y="1988840"/>
            <a:ext cx="8152420" cy="4114800"/>
          </a:xfrm>
        </p:spPr>
        <p:txBody>
          <a:bodyPr/>
          <a:lstStyle/>
          <a:p>
            <a:r>
              <a:rPr lang="en-US" altLang="zh-CN" b="1" dirty="0"/>
              <a:t>Creates a simplified picture of reality</a:t>
            </a:r>
          </a:p>
          <a:p>
            <a:r>
              <a:rPr lang="en-US" altLang="zh-CN" b="1" dirty="0"/>
              <a:t>Observable relevant quantities become variables of the model</a:t>
            </a:r>
          </a:p>
          <a:p>
            <a:r>
              <a:rPr lang="en-US" altLang="zh-CN" b="1" dirty="0"/>
              <a:t>Other (hidden) variables build connections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37425B45-E508-48AA-B089-7D0B3C61B690}"/>
              </a:ext>
            </a:extLst>
          </p:cNvPr>
          <p:cNvSpPr>
            <a:spLocks noGrp="1" noChangeArrowheads="1"/>
          </p:cNvSpPr>
          <p:nvPr>
            <p:ph type="title" idx="4294967295"/>
          </p:nvPr>
        </p:nvSpPr>
        <p:spPr>
          <a:xfrm>
            <a:off x="0" y="609600"/>
            <a:ext cx="8676456" cy="1143000"/>
          </a:xfrm>
        </p:spPr>
        <p:txBody>
          <a:bodyPr/>
          <a:lstStyle/>
          <a:p>
            <a:r>
              <a:rPr lang="en-US" altLang="zh-CN" b="1" dirty="0"/>
              <a:t>A Good Model has...</a:t>
            </a:r>
          </a:p>
        </p:txBody>
      </p:sp>
      <p:sp>
        <p:nvSpPr>
          <p:cNvPr id="73730" name="Rectangle 3">
            <a:extLst>
              <a:ext uri="{FF2B5EF4-FFF2-40B4-BE49-F238E27FC236}">
                <a16:creationId xmlns:a16="http://schemas.microsoft.com/office/drawing/2014/main" id="{7CC335E4-E489-4141-A57E-CA9DA1E555B0}"/>
              </a:ext>
            </a:extLst>
          </p:cNvPr>
          <p:cNvSpPr>
            <a:spLocks noGrp="1" noChangeArrowheads="1"/>
          </p:cNvSpPr>
          <p:nvPr>
            <p:ph type="body" idx="4294967295"/>
          </p:nvPr>
        </p:nvSpPr>
        <p:spPr>
          <a:xfrm>
            <a:off x="539552" y="1844824"/>
            <a:ext cx="7772400" cy="4114800"/>
          </a:xfrm>
        </p:spPr>
        <p:txBody>
          <a:bodyPr/>
          <a:lstStyle/>
          <a:p>
            <a:pPr>
              <a:lnSpc>
                <a:spcPct val="80000"/>
              </a:lnSpc>
            </a:pPr>
            <a:r>
              <a:rPr lang="zh-CN" altLang="en-US" b="1" dirty="0"/>
              <a:t>Parsimony (simplicity)--KISS rule</a:t>
            </a:r>
            <a:br>
              <a:rPr lang="zh-CN" altLang="en-US" b="1" dirty="0"/>
            </a:br>
            <a:r>
              <a:rPr lang="zh-CN" altLang="en-US" b="1" dirty="0"/>
              <a:t>   </a:t>
            </a:r>
            <a:r>
              <a:rPr lang="zh-CN" altLang="en-US" sz="2400" b="1" dirty="0"/>
              <a:t>Keep it simple &amp; stupid</a:t>
            </a:r>
          </a:p>
          <a:p>
            <a:pPr>
              <a:lnSpc>
                <a:spcPct val="80000"/>
              </a:lnSpc>
            </a:pPr>
            <a:r>
              <a:rPr lang="zh-CN" altLang="en-US" b="1" dirty="0"/>
              <a:t>Coherence:</a:t>
            </a:r>
            <a:r>
              <a:rPr lang="zh-CN" altLang="en-US" sz="2400" b="1" dirty="0"/>
              <a:t>explain past observations,predict future observations</a:t>
            </a:r>
          </a:p>
          <a:p>
            <a:pPr>
              <a:lnSpc>
                <a:spcPct val="80000"/>
              </a:lnSpc>
            </a:pPr>
            <a:endParaRPr lang="zh-CN" altLang="en-US" sz="2400" b="1" dirty="0"/>
          </a:p>
          <a:p>
            <a:pPr>
              <a:lnSpc>
                <a:spcPct val="80000"/>
              </a:lnSpc>
            </a:pPr>
            <a:r>
              <a:rPr lang="zh-CN" altLang="en-US" b="1" dirty="0"/>
              <a:t>Refutability:</a:t>
            </a:r>
            <a:r>
              <a:rPr lang="zh-CN" altLang="en-US" sz="2400" b="1" dirty="0"/>
              <a:t>Enabling estimation of the degree of confidence in the model</a:t>
            </a:r>
          </a:p>
          <a:p>
            <a:pPr>
              <a:lnSpc>
                <a:spcPct val="80000"/>
              </a:lnSpc>
            </a:pPr>
            <a:endParaRPr lang="zh-CN" altLang="en-US" sz="2400" b="1" dirty="0"/>
          </a:p>
          <a:p>
            <a:pPr>
              <a:lnSpc>
                <a:spcPct val="80000"/>
              </a:lnSpc>
            </a:pPr>
            <a:r>
              <a:rPr lang="zh-CN" altLang="en-US" b="1" dirty="0"/>
              <a:t>Parameter values correspond to values of their natural counterparts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4BE2C044-60F5-49A9-8661-5DD4B4DA59F1}"/>
              </a:ext>
            </a:extLst>
          </p:cNvPr>
          <p:cNvSpPr>
            <a:spLocks noGrp="1" noChangeArrowheads="1"/>
          </p:cNvSpPr>
          <p:nvPr>
            <p:ph type="title" idx="4294967295"/>
          </p:nvPr>
        </p:nvSpPr>
        <p:spPr>
          <a:xfrm>
            <a:off x="827584" y="1052736"/>
            <a:ext cx="7772400" cy="3028528"/>
          </a:xfrm>
        </p:spPr>
        <p:txBody>
          <a:bodyPr/>
          <a:lstStyle/>
          <a:p>
            <a:r>
              <a:rPr lang="en-US" altLang="zh-CN" sz="8000" b="1" dirty="0"/>
              <a:t>Welcome to the Real World</a:t>
            </a:r>
            <a:endParaRPr lang="en-US" altLang="zh-CN"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B559A1EB-DBFF-457B-B4B1-8F432927C903}"/>
              </a:ext>
            </a:extLst>
          </p:cNvPr>
          <p:cNvSpPr>
            <a:spLocks noGrp="1" noChangeArrowheads="1"/>
          </p:cNvSpPr>
          <p:nvPr>
            <p:ph type="title" idx="4294967295"/>
          </p:nvPr>
        </p:nvSpPr>
        <p:spPr>
          <a:xfrm>
            <a:off x="5257800" y="0"/>
            <a:ext cx="3886200" cy="1143000"/>
          </a:xfrm>
        </p:spPr>
        <p:txBody>
          <a:bodyPr/>
          <a:lstStyle/>
          <a:p>
            <a:r>
              <a:rPr lang="en-US" altLang="zh-CN" b="1" dirty="0"/>
              <a:t>Robots</a:t>
            </a:r>
          </a:p>
        </p:txBody>
      </p:sp>
      <p:sp>
        <p:nvSpPr>
          <p:cNvPr id="78850" name="Rectangle 8">
            <a:extLst>
              <a:ext uri="{FF2B5EF4-FFF2-40B4-BE49-F238E27FC236}">
                <a16:creationId xmlns:a16="http://schemas.microsoft.com/office/drawing/2014/main" id="{1FE1E109-5129-4126-AFB2-E64359E62C76}"/>
              </a:ext>
            </a:extLst>
          </p:cNvPr>
          <p:cNvSpPr>
            <a:spLocks noGrp="1" noChangeArrowheads="1"/>
          </p:cNvSpPr>
          <p:nvPr>
            <p:ph type="body" idx="4294967295"/>
          </p:nvPr>
        </p:nvSpPr>
        <p:spPr>
          <a:xfrm>
            <a:off x="0" y="3886200"/>
            <a:ext cx="7772400" cy="2667000"/>
          </a:xfrm>
        </p:spPr>
        <p:txBody>
          <a:bodyPr/>
          <a:lstStyle/>
          <a:p>
            <a:r>
              <a:rPr lang="en-US" altLang="zh-CN" b="1"/>
              <a:t>Collective task completion</a:t>
            </a:r>
          </a:p>
          <a:p>
            <a:r>
              <a:rPr lang="en-US" altLang="zh-CN" b="1"/>
              <a:t>No need for overly complex algorithms</a:t>
            </a:r>
          </a:p>
          <a:p>
            <a:r>
              <a:rPr lang="en-US" altLang="zh-CN" b="1"/>
              <a:t>Adaptable to changing environment</a:t>
            </a:r>
          </a:p>
          <a:p>
            <a:endParaRPr lang="en-US" altLang="zh-CN" b="1"/>
          </a:p>
        </p:txBody>
      </p:sp>
      <p:pic>
        <p:nvPicPr>
          <p:cNvPr id="78851" name="Picture 13" descr="C:\WINDOWS\DESKTOP\533\fingrant-50.jpg">
            <a:extLst>
              <a:ext uri="{FF2B5EF4-FFF2-40B4-BE49-F238E27FC236}">
                <a16:creationId xmlns:a16="http://schemas.microsoft.com/office/drawing/2014/main" id="{8D3BF78E-34E7-45E8-B1CE-79357FE67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3810000"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15" descr="C:\WINDOWS\DESKTOP\533\comafter-100.jpg">
            <a:hlinkClick r:id="rId3" action="ppaction://hlinkfile"/>
            <a:extLst>
              <a:ext uri="{FF2B5EF4-FFF2-40B4-BE49-F238E27FC236}">
                <a16:creationId xmlns:a16="http://schemas.microsoft.com/office/drawing/2014/main" id="{A943F153-E510-4F4A-8097-23F918F6F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914400"/>
            <a:ext cx="381000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65537">
            <a:extLst>
              <a:ext uri="{FF2B5EF4-FFF2-40B4-BE49-F238E27FC236}">
                <a16:creationId xmlns:a16="http://schemas.microsoft.com/office/drawing/2014/main" id="{2C54BA0F-EB97-4EDF-9B6A-580598F589B6}"/>
              </a:ext>
            </a:extLst>
          </p:cNvPr>
          <p:cNvSpPr>
            <a:spLocks noGrp="1" noChangeArrowheads="1"/>
          </p:cNvSpPr>
          <p:nvPr>
            <p:ph type="title"/>
          </p:nvPr>
        </p:nvSpPr>
        <p:spPr>
          <a:xfrm>
            <a:off x="755650" y="260350"/>
            <a:ext cx="7772400" cy="1143000"/>
          </a:xfrm>
        </p:spPr>
        <p:txBody>
          <a:bodyPr/>
          <a:lstStyle/>
          <a:p>
            <a:r>
              <a:rPr lang="zh-CN" altLang="en-US"/>
              <a:t>Kilobot</a:t>
            </a:r>
          </a:p>
        </p:txBody>
      </p:sp>
      <p:sp>
        <p:nvSpPr>
          <p:cNvPr id="79874" name="文本占位符 65538">
            <a:extLst>
              <a:ext uri="{FF2B5EF4-FFF2-40B4-BE49-F238E27FC236}">
                <a16:creationId xmlns:a16="http://schemas.microsoft.com/office/drawing/2014/main" id="{80BAA081-15CA-4F26-9396-550FB3435699}"/>
              </a:ext>
            </a:extLst>
          </p:cNvPr>
          <p:cNvSpPr>
            <a:spLocks noGrp="1" noChangeArrowheads="1"/>
          </p:cNvSpPr>
          <p:nvPr>
            <p:ph idx="1"/>
          </p:nvPr>
        </p:nvSpPr>
        <p:spPr/>
        <p:txBody>
          <a:bodyPr/>
          <a:lstStyle/>
          <a:p>
            <a:endParaRPr lang="zh-CN" altLang="zh-CN"/>
          </a:p>
        </p:txBody>
      </p:sp>
      <p:sp>
        <p:nvSpPr>
          <p:cNvPr id="79875" name="文本框 65539">
            <a:extLst>
              <a:ext uri="{FF2B5EF4-FFF2-40B4-BE49-F238E27FC236}">
                <a16:creationId xmlns:a16="http://schemas.microsoft.com/office/drawing/2014/main" id="{39553BF0-897F-4434-B740-BA02DB287B96}"/>
              </a:ext>
            </a:extLst>
          </p:cNvPr>
          <p:cNvSpPr txBox="1">
            <a:spLocks noChangeArrowheads="1"/>
          </p:cNvSpPr>
          <p:nvPr/>
        </p:nvSpPr>
        <p:spPr bwMode="auto">
          <a:xfrm>
            <a:off x="323850" y="5587774"/>
            <a:ext cx="81375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200" b="0" dirty="0"/>
              <a:t>"</a:t>
            </a:r>
            <a:r>
              <a:rPr lang="zh-CN" altLang="en-US" sz="1200" b="0" dirty="0">
                <a:cs typeface="Arial" panose="020B0604020202020204" pitchFamily="34" charset="0"/>
              </a:rPr>
              <a:t>Programmable Self-Assembly in a Thousand-Robot Swarm</a:t>
            </a:r>
            <a:r>
              <a:rPr lang="zh-CN" altLang="en-US" sz="1200" b="0" dirty="0"/>
              <a:t>", </a:t>
            </a:r>
            <a:r>
              <a:rPr lang="zh-CN" altLang="en-US" sz="1200" b="0" dirty="0">
                <a:cs typeface="Arial" panose="020B0604020202020204" pitchFamily="34" charset="0"/>
              </a:rPr>
              <a:t>Michael Rubenstein, Alejandro Cornejo, Radhika Nagpal</a:t>
            </a:r>
            <a:r>
              <a:rPr lang="zh-CN" altLang="en-US" sz="1200" b="0" dirty="0"/>
              <a:t>, </a:t>
            </a:r>
            <a:r>
              <a:rPr lang="zh-CN" altLang="en-US" sz="1200" dirty="0">
                <a:cs typeface="Arial" panose="020B0604020202020204" pitchFamily="34" charset="0"/>
              </a:rPr>
              <a:t>Science</a:t>
            </a:r>
            <a:r>
              <a:rPr lang="zh-CN" altLang="en-US" sz="1200" b="0" dirty="0">
                <a:cs typeface="Arial" panose="020B0604020202020204" pitchFamily="34" charset="0"/>
              </a:rPr>
              <a:t>, Vol 345, no 6198, 15 Aug 2014</a:t>
            </a:r>
          </a:p>
          <a:p>
            <a:pPr eaLnBrk="0" hangingPunct="0"/>
            <a:endParaRPr lang="zh-CN" altLang="en-US" sz="1200" b="0" dirty="0">
              <a:cs typeface="Arial" panose="020B0604020202020204" pitchFamily="34" charset="0"/>
            </a:endParaRPr>
          </a:p>
        </p:txBody>
      </p:sp>
      <p:pic>
        <p:nvPicPr>
          <p:cNvPr id="79876" name="图片 65540">
            <a:extLst>
              <a:ext uri="{FF2B5EF4-FFF2-40B4-BE49-F238E27FC236}">
                <a16:creationId xmlns:a16="http://schemas.microsoft.com/office/drawing/2014/main" id="{B5D049BB-802F-4076-B2CE-5786C9A71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5" y="1989138"/>
            <a:ext cx="41973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图片 65541">
            <a:extLst>
              <a:ext uri="{FF2B5EF4-FFF2-40B4-BE49-F238E27FC236}">
                <a16:creationId xmlns:a16="http://schemas.microsoft.com/office/drawing/2014/main" id="{651F9114-C702-4E28-97D2-84A1791E3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917700"/>
            <a:ext cx="39973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209FC64E-C78C-4582-AAFE-6D32899F5B94}"/>
              </a:ext>
            </a:extLst>
          </p:cNvPr>
          <p:cNvSpPr>
            <a:spLocks noGrp="1" noChangeArrowheads="1"/>
          </p:cNvSpPr>
          <p:nvPr>
            <p:ph type="title" idx="4294967295"/>
          </p:nvPr>
        </p:nvSpPr>
        <p:spPr>
          <a:xfrm>
            <a:off x="41275" y="277391"/>
            <a:ext cx="7772400" cy="1143000"/>
          </a:xfrm>
        </p:spPr>
        <p:txBody>
          <a:bodyPr/>
          <a:lstStyle/>
          <a:p>
            <a:r>
              <a:rPr lang="en-US" altLang="zh-CN" b="1" dirty="0"/>
              <a:t>Bees</a:t>
            </a:r>
            <a:endParaRPr lang="en-US" altLang="zh-CN" sz="2400" b="1" dirty="0"/>
          </a:p>
        </p:txBody>
      </p:sp>
      <p:sp>
        <p:nvSpPr>
          <p:cNvPr id="11266" name="Rectangle 3">
            <a:extLst>
              <a:ext uri="{FF2B5EF4-FFF2-40B4-BE49-F238E27FC236}">
                <a16:creationId xmlns:a16="http://schemas.microsoft.com/office/drawing/2014/main" id="{70959089-50A6-4F29-93B6-D555972DD60F}"/>
              </a:ext>
            </a:extLst>
          </p:cNvPr>
          <p:cNvSpPr>
            <a:spLocks noGrp="1" noChangeArrowheads="1"/>
          </p:cNvSpPr>
          <p:nvPr>
            <p:ph type="body" idx="4294967295"/>
          </p:nvPr>
        </p:nvSpPr>
        <p:spPr>
          <a:xfrm>
            <a:off x="76267" y="1583531"/>
            <a:ext cx="4788024" cy="4495800"/>
          </a:xfrm>
        </p:spPr>
        <p:txBody>
          <a:bodyPr/>
          <a:lstStyle/>
          <a:p>
            <a:r>
              <a:rPr lang="en-US" altLang="zh-CN" sz="2400" b="1" dirty="0"/>
              <a:t>Colony cooperation </a:t>
            </a:r>
          </a:p>
          <a:p>
            <a:r>
              <a:rPr lang="en-US" altLang="zh-CN" sz="2400" b="1" dirty="0"/>
              <a:t>Regulate hive temperature</a:t>
            </a:r>
          </a:p>
          <a:p>
            <a:r>
              <a:rPr lang="en-US" altLang="zh-CN" sz="2400" b="1" dirty="0"/>
              <a:t>Efficiency via Specialization: division of </a:t>
            </a:r>
            <a:r>
              <a:rPr lang="en-US" altLang="zh-CN" sz="2400" b="1" dirty="0" err="1"/>
              <a:t>labour</a:t>
            </a:r>
            <a:r>
              <a:rPr lang="en-US" altLang="zh-CN" sz="2400" b="1" dirty="0"/>
              <a:t> in the colony</a:t>
            </a:r>
          </a:p>
          <a:p>
            <a:r>
              <a:rPr lang="en-US" altLang="zh-CN" sz="2400" b="1" dirty="0"/>
              <a:t>Communication : Food sources are exploited according to quality and distance from the hive</a:t>
            </a:r>
          </a:p>
        </p:txBody>
      </p:sp>
      <p:pic>
        <p:nvPicPr>
          <p:cNvPr id="11268" name="图片 8196">
            <a:hlinkClick r:id="rId5" action="ppaction://program"/>
            <a:extLst>
              <a:ext uri="{FF2B5EF4-FFF2-40B4-BE49-F238E27FC236}">
                <a16:creationId xmlns:a16="http://schemas.microsoft.com/office/drawing/2014/main" id="{952FB7EE-CEC4-432E-B73A-BB0C4F31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324063"/>
            <a:ext cx="2952427" cy="235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Bee Dance">
            <a:hlinkClick r:id="" action="ppaction://media"/>
            <a:extLst>
              <a:ext uri="{FF2B5EF4-FFF2-40B4-BE49-F238E27FC236}">
                <a16:creationId xmlns:a16="http://schemas.microsoft.com/office/drawing/2014/main" id="{CB829D90-D0DD-4C49-A4FF-75E650F44C4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92080" y="2924944"/>
            <a:ext cx="3627437" cy="2682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66561">
            <a:extLst>
              <a:ext uri="{FF2B5EF4-FFF2-40B4-BE49-F238E27FC236}">
                <a16:creationId xmlns:a16="http://schemas.microsoft.com/office/drawing/2014/main" id="{BC48BD16-86DF-4804-8E85-53F3498AC515}"/>
              </a:ext>
            </a:extLst>
          </p:cNvPr>
          <p:cNvSpPr>
            <a:spLocks noGrp="1" noChangeArrowheads="1"/>
          </p:cNvSpPr>
          <p:nvPr>
            <p:ph type="title"/>
          </p:nvPr>
        </p:nvSpPr>
        <p:spPr>
          <a:xfrm>
            <a:off x="684213" y="333375"/>
            <a:ext cx="7772400" cy="1143000"/>
          </a:xfrm>
        </p:spPr>
        <p:txBody>
          <a:bodyPr/>
          <a:lstStyle/>
          <a:p>
            <a:r>
              <a:rPr lang="en-US" altLang="zh-CN"/>
              <a:t>Termite-Inspired Robot</a:t>
            </a:r>
          </a:p>
        </p:txBody>
      </p:sp>
      <p:pic>
        <p:nvPicPr>
          <p:cNvPr id="80898" name="图片 66562">
            <a:extLst>
              <a:ext uri="{FF2B5EF4-FFF2-40B4-BE49-F238E27FC236}">
                <a16:creationId xmlns:a16="http://schemas.microsoft.com/office/drawing/2014/main" id="{54DE9487-C544-487F-B79F-664AF670B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413049"/>
            <a:ext cx="7459662"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文本框 66563">
            <a:extLst>
              <a:ext uri="{FF2B5EF4-FFF2-40B4-BE49-F238E27FC236}">
                <a16:creationId xmlns:a16="http://schemas.microsoft.com/office/drawing/2014/main" id="{CB018D0D-D778-493D-BC49-9E09853C3370}"/>
              </a:ext>
            </a:extLst>
          </p:cNvPr>
          <p:cNvSpPr txBox="1">
            <a:spLocks noChangeArrowheads="1"/>
          </p:cNvSpPr>
          <p:nvPr/>
        </p:nvSpPr>
        <p:spPr bwMode="auto">
          <a:xfrm>
            <a:off x="341312" y="5660871"/>
            <a:ext cx="8713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200" b="0" dirty="0"/>
              <a:t> "</a:t>
            </a:r>
            <a:r>
              <a:rPr lang="zh-CN" altLang="en-US" sz="1200" b="0" dirty="0">
                <a:cs typeface="Arial" panose="020B0604020202020204" pitchFamily="34" charset="0"/>
              </a:rPr>
              <a:t>Designing Collective Behavior in a Termite-Inspired Robot Construction Team</a:t>
            </a:r>
            <a:r>
              <a:rPr lang="zh-CN" altLang="en-US" sz="1200" b="0" dirty="0"/>
              <a:t>",</a:t>
            </a:r>
            <a:r>
              <a:rPr lang="zh-CN" altLang="en-US" sz="1200" b="0" dirty="0">
                <a:cs typeface="Arial" panose="020B0604020202020204" pitchFamily="34" charset="0"/>
              </a:rPr>
              <a:t>Justin Werfel, Kirstin Petersen, Radhika Nagpal</a:t>
            </a:r>
            <a:r>
              <a:rPr lang="zh-CN" altLang="en-US" sz="1200" b="0" dirty="0"/>
              <a:t>,</a:t>
            </a:r>
            <a:r>
              <a:rPr lang="zh-CN" altLang="en-US" sz="1200" dirty="0">
                <a:cs typeface="Arial" panose="020B0604020202020204" pitchFamily="34" charset="0"/>
              </a:rPr>
              <a:t>Science</a:t>
            </a:r>
            <a:r>
              <a:rPr lang="zh-CN" altLang="en-US" sz="1200" b="0" dirty="0">
                <a:cs typeface="Arial" panose="020B0604020202020204" pitchFamily="34" charset="0"/>
              </a:rPr>
              <a:t>, Vol 343, no 6172, 14 Feb 2014</a:t>
            </a:r>
            <a:endParaRPr lang="zh-CN" altLang="en-US" dirty="0">
              <a:cs typeface="Arial" panose="020B0604020202020204" pitchFamily="34" charset="0"/>
            </a:endParaRPr>
          </a:p>
        </p:txBody>
      </p:sp>
      <p:sp>
        <p:nvSpPr>
          <p:cNvPr id="80900" name="文本框 66564">
            <a:extLst>
              <a:ext uri="{FF2B5EF4-FFF2-40B4-BE49-F238E27FC236}">
                <a16:creationId xmlns:a16="http://schemas.microsoft.com/office/drawing/2014/main" id="{CE72CFE9-41D6-431A-9C96-D84E59052402}"/>
              </a:ext>
            </a:extLst>
          </p:cNvPr>
          <p:cNvSpPr txBox="1">
            <a:spLocks noChangeArrowheads="1"/>
          </p:cNvSpPr>
          <p:nvPr/>
        </p:nvSpPr>
        <p:spPr bwMode="auto">
          <a:xfrm>
            <a:off x="252413" y="4679950"/>
            <a:ext cx="88915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400" dirty="0">
                <a:cs typeface="Arial" panose="020B0604020202020204" pitchFamily="34" charset="0"/>
              </a:rPr>
              <a:t>(A and B) Complex meter-scale termite mounds (A) are built by millimeter-scale insects (B), which act independently with local sensing and limited information. (C) Physical implementation of our system, with independent climbing robots that build using specialized bricks. (D) System overview for building a specific predetermined result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67585">
            <a:extLst>
              <a:ext uri="{FF2B5EF4-FFF2-40B4-BE49-F238E27FC236}">
                <a16:creationId xmlns:a16="http://schemas.microsoft.com/office/drawing/2014/main" id="{12179714-1CE4-4460-B0E4-270270348905}"/>
              </a:ext>
            </a:extLst>
          </p:cNvPr>
          <p:cNvSpPr>
            <a:spLocks noGrp="1" noChangeArrowheads="1"/>
          </p:cNvSpPr>
          <p:nvPr>
            <p:ph type="title"/>
          </p:nvPr>
        </p:nvSpPr>
        <p:spPr/>
        <p:txBody>
          <a:bodyPr/>
          <a:lstStyle/>
          <a:p>
            <a:r>
              <a:rPr lang="en-US" altLang="zh-CN"/>
              <a:t>Self-assembling Robot </a:t>
            </a:r>
          </a:p>
        </p:txBody>
      </p:sp>
      <p:pic>
        <p:nvPicPr>
          <p:cNvPr id="2" name="Robots with a mind of their own-use">
            <a:hlinkClick r:id="" action="ppaction://media"/>
            <a:extLst>
              <a:ext uri="{FF2B5EF4-FFF2-40B4-BE49-F238E27FC236}">
                <a16:creationId xmlns:a16="http://schemas.microsoft.com/office/drawing/2014/main" id="{10F334A2-0162-438C-B2DF-9FA85FBCF9D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24806" y="1340768"/>
            <a:ext cx="5894388" cy="44196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68609">
            <a:extLst>
              <a:ext uri="{FF2B5EF4-FFF2-40B4-BE49-F238E27FC236}">
                <a16:creationId xmlns:a16="http://schemas.microsoft.com/office/drawing/2014/main" id="{BF66FA75-2ACD-4E42-B294-62509613BEC6}"/>
              </a:ext>
            </a:extLst>
          </p:cNvPr>
          <p:cNvSpPr>
            <a:spLocks noGrp="1" noChangeArrowheads="1"/>
          </p:cNvSpPr>
          <p:nvPr>
            <p:ph type="title"/>
          </p:nvPr>
        </p:nvSpPr>
        <p:spPr/>
        <p:txBody>
          <a:bodyPr/>
          <a:lstStyle/>
          <a:p>
            <a:r>
              <a:rPr lang="zh-CN" altLang="en-US"/>
              <a:t>Swarm Intelligence and Traffic Safety</a:t>
            </a:r>
          </a:p>
        </p:txBody>
      </p:sp>
      <p:sp>
        <p:nvSpPr>
          <p:cNvPr id="82946" name="文本占位符 68610">
            <a:extLst>
              <a:ext uri="{FF2B5EF4-FFF2-40B4-BE49-F238E27FC236}">
                <a16:creationId xmlns:a16="http://schemas.microsoft.com/office/drawing/2014/main" id="{0ED4C868-01E4-4AE3-8A8F-9EE2F4DBAA69}"/>
              </a:ext>
            </a:extLst>
          </p:cNvPr>
          <p:cNvSpPr>
            <a:spLocks noGrp="1" noChangeArrowheads="1"/>
          </p:cNvSpPr>
          <p:nvPr>
            <p:ph idx="1"/>
          </p:nvPr>
        </p:nvSpPr>
        <p:spPr>
          <a:xfrm>
            <a:off x="828675" y="1844675"/>
            <a:ext cx="7772400" cy="1944688"/>
          </a:xfrm>
        </p:spPr>
        <p:txBody>
          <a:bodyPr/>
          <a:lstStyle/>
          <a:p>
            <a:pPr>
              <a:lnSpc>
                <a:spcPct val="80000"/>
              </a:lnSpc>
            </a:pPr>
            <a:r>
              <a:rPr lang="zh-CN" altLang="en-US" sz="2800"/>
              <a:t>A smart car that assists the driver must give warnings in dangerous situations, override the driver to avoid collisions, and help to reach the intended destination as quickly as possible. </a:t>
            </a:r>
          </a:p>
        </p:txBody>
      </p:sp>
      <p:pic>
        <p:nvPicPr>
          <p:cNvPr id="82947" name="Picture 4" descr="Prototyperobots">
            <a:extLst>
              <a:ext uri="{FF2B5EF4-FFF2-40B4-BE49-F238E27FC236}">
                <a16:creationId xmlns:a16="http://schemas.microsoft.com/office/drawing/2014/main" id="{6FC21875-3D2E-4184-ACB8-E314F5023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284984"/>
            <a:ext cx="4038600" cy="28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B9F1C0D1-28A1-4B38-8423-92F32B2FA28A}"/>
              </a:ext>
            </a:extLst>
          </p:cNvPr>
          <p:cNvSpPr>
            <a:spLocks noGrp="1" noChangeArrowheads="1"/>
          </p:cNvSpPr>
          <p:nvPr>
            <p:ph type="title" idx="4294967295"/>
          </p:nvPr>
        </p:nvSpPr>
        <p:spPr>
          <a:xfrm>
            <a:off x="0" y="609600"/>
            <a:ext cx="7772400" cy="1143000"/>
          </a:xfrm>
        </p:spPr>
        <p:txBody>
          <a:bodyPr/>
          <a:lstStyle/>
          <a:p>
            <a:r>
              <a:rPr lang="en-US" altLang="zh-CN" b="1"/>
              <a:t>Communication Networks</a:t>
            </a:r>
          </a:p>
        </p:txBody>
      </p:sp>
      <p:sp>
        <p:nvSpPr>
          <p:cNvPr id="83970" name="Rectangle 3">
            <a:extLst>
              <a:ext uri="{FF2B5EF4-FFF2-40B4-BE49-F238E27FC236}">
                <a16:creationId xmlns:a16="http://schemas.microsoft.com/office/drawing/2014/main" id="{75592B15-A30C-446B-9FCC-65302E62BB2E}"/>
              </a:ext>
            </a:extLst>
          </p:cNvPr>
          <p:cNvSpPr>
            <a:spLocks noGrp="1" noChangeArrowheads="1"/>
          </p:cNvSpPr>
          <p:nvPr>
            <p:ph type="body" idx="4294967295"/>
          </p:nvPr>
        </p:nvSpPr>
        <p:spPr>
          <a:xfrm>
            <a:off x="0" y="1981200"/>
            <a:ext cx="7772400" cy="4114800"/>
          </a:xfrm>
        </p:spPr>
        <p:txBody>
          <a:bodyPr/>
          <a:lstStyle/>
          <a:p>
            <a:r>
              <a:rPr lang="en-US" altLang="zh-CN" b="1"/>
              <a:t>Routing packets to destination in shortest time</a:t>
            </a:r>
            <a:br>
              <a:rPr lang="en-US" altLang="zh-CN" b="1"/>
            </a:br>
            <a:endParaRPr lang="en-US" altLang="zh-CN" b="1"/>
          </a:p>
          <a:p>
            <a:r>
              <a:rPr lang="en-US" altLang="zh-CN" b="1"/>
              <a:t>Similar to Shortest Route</a:t>
            </a:r>
            <a:br>
              <a:rPr lang="en-US" altLang="zh-CN" b="1"/>
            </a:br>
            <a:endParaRPr lang="en-US" altLang="zh-CN" b="1">
              <a:hlinkClick r:id="rId2"/>
            </a:endParaRPr>
          </a:p>
          <a:p>
            <a:r>
              <a:rPr lang="en-US" altLang="zh-CN" b="1"/>
              <a:t>Statistics kept from prior routing (learning from experience)</a:t>
            </a:r>
          </a:p>
          <a:p>
            <a:endParaRPr lang="en-US" altLang="zh-CN"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3">
            <a:extLst>
              <a:ext uri="{FF2B5EF4-FFF2-40B4-BE49-F238E27FC236}">
                <a16:creationId xmlns:a16="http://schemas.microsoft.com/office/drawing/2014/main" id="{DF14C81C-0BAF-4EFE-8E61-CF14882629F4}"/>
              </a:ext>
            </a:extLst>
          </p:cNvPr>
          <p:cNvSpPr>
            <a:spLocks noGrp="1" noChangeArrowheads="1"/>
          </p:cNvSpPr>
          <p:nvPr>
            <p:ph type="body" idx="4294967295"/>
          </p:nvPr>
        </p:nvSpPr>
        <p:spPr>
          <a:xfrm>
            <a:off x="0" y="609600"/>
            <a:ext cx="3352800" cy="5486400"/>
          </a:xfrm>
        </p:spPr>
        <p:txBody>
          <a:bodyPr/>
          <a:lstStyle/>
          <a:p>
            <a:endParaRPr lang="zh-CN" altLang="en-US"/>
          </a:p>
          <a:p>
            <a:r>
              <a:rPr lang="zh-CN" altLang="en-US" b="1"/>
              <a:t>Shortest Route</a:t>
            </a:r>
          </a:p>
          <a:p>
            <a:endParaRPr lang="zh-CN" altLang="en-US" b="1"/>
          </a:p>
          <a:p>
            <a:r>
              <a:rPr lang="zh-CN" altLang="en-US" b="1"/>
              <a:t>Congestion</a:t>
            </a:r>
          </a:p>
          <a:p>
            <a:endParaRPr lang="zh-CN" altLang="en-US" b="1"/>
          </a:p>
          <a:p>
            <a:r>
              <a:rPr lang="zh-CN" altLang="en-US" b="1"/>
              <a:t>Adaptability</a:t>
            </a:r>
          </a:p>
          <a:p>
            <a:endParaRPr lang="zh-CN" altLang="en-US" b="1"/>
          </a:p>
          <a:p>
            <a:r>
              <a:rPr lang="zh-CN" altLang="en-US" b="1"/>
              <a:t>Flexibility</a:t>
            </a:r>
            <a:endParaRPr lang="en-CA" altLang="en-US" b="1"/>
          </a:p>
        </p:txBody>
      </p:sp>
      <p:pic>
        <p:nvPicPr>
          <p:cNvPr id="84994" name="Picture 4" descr="C:\WINDOWS\Desktop\image3.jpg">
            <a:hlinkClick r:id="rId2" action="ppaction://hlinkfile"/>
            <a:extLst>
              <a:ext uri="{FF2B5EF4-FFF2-40B4-BE49-F238E27FC236}">
                <a16:creationId xmlns:a16="http://schemas.microsoft.com/office/drawing/2014/main" id="{9BAB9FE7-8C58-4A48-AE4D-50BB228D8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28600"/>
            <a:ext cx="401478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853706BC-31FF-44FE-8B5A-AAB9466999E7}"/>
              </a:ext>
            </a:extLst>
          </p:cNvPr>
          <p:cNvSpPr>
            <a:spLocks noGrp="1" noChangeArrowheads="1"/>
          </p:cNvSpPr>
          <p:nvPr>
            <p:ph type="title" idx="4294967295"/>
          </p:nvPr>
        </p:nvSpPr>
        <p:spPr>
          <a:xfrm>
            <a:off x="0" y="609600"/>
            <a:ext cx="7772400" cy="1143000"/>
          </a:xfrm>
        </p:spPr>
        <p:txBody>
          <a:bodyPr/>
          <a:lstStyle/>
          <a:p>
            <a:r>
              <a:rPr lang="en-US" altLang="zh-CN" b="1"/>
              <a:t>Closing Arguments</a:t>
            </a:r>
          </a:p>
        </p:txBody>
      </p:sp>
      <p:sp>
        <p:nvSpPr>
          <p:cNvPr id="86018" name="Rectangle 3">
            <a:extLst>
              <a:ext uri="{FF2B5EF4-FFF2-40B4-BE49-F238E27FC236}">
                <a16:creationId xmlns:a16="http://schemas.microsoft.com/office/drawing/2014/main" id="{02BFA527-80BE-4BED-8B19-6DFB8870CE4D}"/>
              </a:ext>
            </a:extLst>
          </p:cNvPr>
          <p:cNvSpPr>
            <a:spLocks noGrp="1" noChangeArrowheads="1"/>
          </p:cNvSpPr>
          <p:nvPr>
            <p:ph type="body" idx="4294967295"/>
          </p:nvPr>
        </p:nvSpPr>
        <p:spPr>
          <a:xfrm>
            <a:off x="0" y="1981200"/>
            <a:ext cx="7772400" cy="4114800"/>
          </a:xfrm>
        </p:spPr>
        <p:txBody>
          <a:bodyPr/>
          <a:lstStyle/>
          <a:p>
            <a:pPr>
              <a:lnSpc>
                <a:spcPct val="90000"/>
              </a:lnSpc>
            </a:pPr>
            <a:r>
              <a:rPr lang="en-US" altLang="zh-CN" b="1"/>
              <a:t>Still very theoretical</a:t>
            </a:r>
            <a:br>
              <a:rPr lang="en-US" altLang="zh-CN" b="1"/>
            </a:br>
            <a:endParaRPr lang="en-US" altLang="zh-CN" b="1"/>
          </a:p>
          <a:p>
            <a:pPr>
              <a:lnSpc>
                <a:spcPct val="90000"/>
              </a:lnSpc>
            </a:pPr>
            <a:r>
              <a:rPr lang="en-US" altLang="zh-CN" b="1"/>
              <a:t>No clear boundaries</a:t>
            </a:r>
            <a:br>
              <a:rPr lang="en-US" altLang="zh-CN" b="1"/>
            </a:br>
            <a:endParaRPr lang="en-US" altLang="zh-CN" b="1"/>
          </a:p>
          <a:p>
            <a:pPr>
              <a:lnSpc>
                <a:spcPct val="90000"/>
              </a:lnSpc>
            </a:pPr>
            <a:r>
              <a:rPr lang="en-US" altLang="zh-CN" b="1"/>
              <a:t>Details about inner workings of insect swarms</a:t>
            </a:r>
            <a:br>
              <a:rPr lang="en-US" altLang="zh-CN" b="1"/>
            </a:br>
            <a:endParaRPr lang="en-US" altLang="zh-CN" b="1"/>
          </a:p>
          <a:p>
            <a:pPr>
              <a:lnSpc>
                <a:spcPct val="90000"/>
              </a:lnSpc>
            </a:pPr>
            <a:r>
              <a:rPr lang="en-US" altLang="zh-CN" b="1"/>
              <a:t>The future…???</a:t>
            </a:r>
          </a:p>
          <a:p>
            <a:pPr>
              <a:lnSpc>
                <a:spcPct val="90000"/>
              </a:lnSpc>
            </a:pPr>
            <a:endParaRPr lang="en-US" altLang="zh-CN" b="1"/>
          </a:p>
          <a:p>
            <a:pPr>
              <a:lnSpc>
                <a:spcPct val="90000"/>
              </a:lnSpc>
            </a:pPr>
            <a:endParaRPr lang="en-US" altLang="zh-CN"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311DED1E-029A-442C-9A4D-CBF95A7264D7}"/>
              </a:ext>
            </a:extLst>
          </p:cNvPr>
          <p:cNvSpPr>
            <a:spLocks noGrp="1" noChangeArrowheads="1"/>
          </p:cNvSpPr>
          <p:nvPr>
            <p:ph type="ctrTitle" idx="4294967295"/>
          </p:nvPr>
        </p:nvSpPr>
        <p:spPr>
          <a:xfrm>
            <a:off x="395536" y="2857500"/>
            <a:ext cx="7772400" cy="1143000"/>
          </a:xfrm>
        </p:spPr>
        <p:txBody>
          <a:bodyPr/>
          <a:lstStyle/>
          <a:p>
            <a:pPr algn="l"/>
            <a:br>
              <a:rPr lang="zh-CN" altLang="en-US" sz="5500" b="1" i="1" dirty="0"/>
            </a:br>
            <a:r>
              <a:rPr lang="zh-CN" altLang="en-US" sz="5000" b="1" i="1" dirty="0"/>
              <a:t>Dumb parts, properly connected into a swarm, yield smart results.</a:t>
            </a:r>
            <a:br>
              <a:rPr lang="zh-CN" altLang="en-US" sz="5000" b="1" i="1" dirty="0"/>
            </a:br>
            <a:br>
              <a:rPr lang="zh-CN" altLang="en-US" sz="5000" b="1" i="1" dirty="0"/>
            </a:br>
            <a:r>
              <a:rPr lang="zh-CN" altLang="en-US" sz="5000" b="1" i="1" dirty="0"/>
              <a:t>				</a:t>
            </a:r>
            <a:r>
              <a:rPr lang="zh-CN" altLang="en-US" sz="5000" b="1" dirty="0"/>
              <a:t>Kevin Kelly</a:t>
            </a:r>
            <a:endParaRPr lang="en-CA" altLang="en-US" sz="5000" b="1" dirty="0"/>
          </a:p>
        </p:txBody>
      </p:sp>
      <p:pic>
        <p:nvPicPr>
          <p:cNvPr id="87042" name="图片 72706">
            <a:extLst>
              <a:ext uri="{FF2B5EF4-FFF2-40B4-BE49-F238E27FC236}">
                <a16:creationId xmlns:a16="http://schemas.microsoft.com/office/drawing/2014/main" id="{1B65ADC2-C192-4897-A323-F02903630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467969"/>
            <a:ext cx="1662113"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图片 72707">
            <a:extLst>
              <a:ext uri="{FF2B5EF4-FFF2-40B4-BE49-F238E27FC236}">
                <a16:creationId xmlns:a16="http://schemas.microsoft.com/office/drawing/2014/main" id="{9ED7062D-CF2C-4E11-96CA-A6AA0B6DE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3296"/>
            <a:ext cx="152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文本框 72708">
            <a:extLst>
              <a:ext uri="{FF2B5EF4-FFF2-40B4-BE49-F238E27FC236}">
                <a16:creationId xmlns:a16="http://schemas.microsoft.com/office/drawing/2014/main" id="{936DB7DF-00D6-4B1A-80A1-C33813B5C5AA}"/>
              </a:ext>
            </a:extLst>
          </p:cNvPr>
          <p:cNvSpPr txBox="1">
            <a:spLocks noChangeArrowheads="1"/>
          </p:cNvSpPr>
          <p:nvPr/>
        </p:nvSpPr>
        <p:spPr bwMode="auto">
          <a:xfrm>
            <a:off x="4507753" y="3898855"/>
            <a:ext cx="46099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dirty="0">
                <a:cs typeface="Arial" panose="020B0604020202020204" pitchFamily="34" charset="0"/>
              </a:rPr>
              <a:t> Founding editor of Wired magazine </a:t>
            </a:r>
          </a:p>
        </p:txBody>
      </p:sp>
      <p:sp>
        <p:nvSpPr>
          <p:cNvPr id="2" name="矩形 1">
            <a:extLst>
              <a:ext uri="{FF2B5EF4-FFF2-40B4-BE49-F238E27FC236}">
                <a16:creationId xmlns:a16="http://schemas.microsoft.com/office/drawing/2014/main" id="{3D40F42D-CCDD-4D3F-B590-67566996E098}"/>
              </a:ext>
            </a:extLst>
          </p:cNvPr>
          <p:cNvSpPr/>
          <p:nvPr/>
        </p:nvSpPr>
        <p:spPr>
          <a:xfrm>
            <a:off x="-108520" y="5761906"/>
            <a:ext cx="3145413" cy="400110"/>
          </a:xfrm>
          <a:prstGeom prst="rect">
            <a:avLst/>
          </a:prstGeom>
        </p:spPr>
        <p:txBody>
          <a:bodyPr wrap="none">
            <a:spAutoFit/>
          </a:bodyPr>
          <a:lstStyle/>
          <a:p>
            <a:r>
              <a:rPr lang="en-US" altLang="zh-CN" sz="2000" dirty="0"/>
              <a:t>《 Out of Control 》1994</a:t>
            </a:r>
            <a:endParaRPr lang="zh-CN" altLang="en-US" sz="2000" dirty="0"/>
          </a:p>
        </p:txBody>
      </p:sp>
      <p:sp>
        <p:nvSpPr>
          <p:cNvPr id="3" name="矩形 2">
            <a:extLst>
              <a:ext uri="{FF2B5EF4-FFF2-40B4-BE49-F238E27FC236}">
                <a16:creationId xmlns:a16="http://schemas.microsoft.com/office/drawing/2014/main" id="{2939A17D-FC98-4E93-BC99-4291D3A12F3E}"/>
              </a:ext>
            </a:extLst>
          </p:cNvPr>
          <p:cNvSpPr/>
          <p:nvPr/>
        </p:nvSpPr>
        <p:spPr>
          <a:xfrm>
            <a:off x="2771800" y="4437112"/>
            <a:ext cx="6159458" cy="1384995"/>
          </a:xfrm>
          <a:prstGeom prst="rect">
            <a:avLst/>
          </a:prstGeom>
        </p:spPr>
        <p:txBody>
          <a:bodyPr wrap="square">
            <a:spAutoFit/>
          </a:bodyPr>
          <a:lstStyle/>
          <a:p>
            <a:r>
              <a:rPr lang="zh-CN" altLang="en-US" dirty="0"/>
              <a:t>大众智慧、云计算、物联网、虚拟现实、敏捷开发、协作、双赢、共生、共同进化、网络社区、网络经济</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ext Box 2">
            <a:extLst>
              <a:ext uri="{FF2B5EF4-FFF2-40B4-BE49-F238E27FC236}">
                <a16:creationId xmlns:a16="http://schemas.microsoft.com/office/drawing/2014/main" id="{A417D491-D351-4642-BE73-FCFF55656FC1}"/>
              </a:ext>
            </a:extLst>
          </p:cNvPr>
          <p:cNvSpPr txBox="1">
            <a:spLocks noChangeArrowheads="1"/>
          </p:cNvSpPr>
          <p:nvPr/>
        </p:nvSpPr>
        <p:spPr bwMode="auto">
          <a:xfrm rot="-1958917">
            <a:off x="323850" y="2481263"/>
            <a:ext cx="2743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Satellite Maintenance</a:t>
            </a:r>
            <a:endParaRPr lang="en-CA" altLang="en-US" sz="2400"/>
          </a:p>
        </p:txBody>
      </p:sp>
      <p:sp>
        <p:nvSpPr>
          <p:cNvPr id="88066" name="Rectangle 3">
            <a:extLst>
              <a:ext uri="{FF2B5EF4-FFF2-40B4-BE49-F238E27FC236}">
                <a16:creationId xmlns:a16="http://schemas.microsoft.com/office/drawing/2014/main" id="{89FAB3AF-DC4E-44C6-AF25-194879C93F11}"/>
              </a:ext>
            </a:extLst>
          </p:cNvPr>
          <p:cNvSpPr>
            <a:spLocks noGrp="1" noChangeArrowheads="1"/>
          </p:cNvSpPr>
          <p:nvPr>
            <p:ph type="title" idx="4294967295"/>
          </p:nvPr>
        </p:nvSpPr>
        <p:spPr>
          <a:xfrm>
            <a:off x="462640" y="551376"/>
            <a:ext cx="7772400" cy="1143000"/>
          </a:xfrm>
        </p:spPr>
        <p:txBody>
          <a:bodyPr/>
          <a:lstStyle/>
          <a:p>
            <a:r>
              <a:rPr lang="zh-CN" altLang="en-US" b="1" dirty="0"/>
              <a:t>The Future?</a:t>
            </a:r>
            <a:endParaRPr lang="en-CA" altLang="en-US" b="1" dirty="0"/>
          </a:p>
        </p:txBody>
      </p:sp>
      <p:sp>
        <p:nvSpPr>
          <p:cNvPr id="88067" name="Text Box 4">
            <a:extLst>
              <a:ext uri="{FF2B5EF4-FFF2-40B4-BE49-F238E27FC236}">
                <a16:creationId xmlns:a16="http://schemas.microsoft.com/office/drawing/2014/main" id="{B81D4335-1DFD-4FDF-BDF1-66CE8CD2DB6D}"/>
              </a:ext>
            </a:extLst>
          </p:cNvPr>
          <p:cNvSpPr txBox="1">
            <a:spLocks noChangeArrowheads="1"/>
          </p:cNvSpPr>
          <p:nvPr/>
        </p:nvSpPr>
        <p:spPr bwMode="auto">
          <a:xfrm rot="1975591">
            <a:off x="6645275" y="1985963"/>
            <a:ext cx="174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Medical</a:t>
            </a:r>
            <a:endParaRPr lang="en-CA" altLang="en-US" sz="2400"/>
          </a:p>
        </p:txBody>
      </p:sp>
      <p:sp>
        <p:nvSpPr>
          <p:cNvPr id="88068" name="Text Box 5">
            <a:extLst>
              <a:ext uri="{FF2B5EF4-FFF2-40B4-BE49-F238E27FC236}">
                <a16:creationId xmlns:a16="http://schemas.microsoft.com/office/drawing/2014/main" id="{101AA38C-5DF8-4EB9-9904-16FAA6FABEFD}"/>
              </a:ext>
            </a:extLst>
          </p:cNvPr>
          <p:cNvSpPr txBox="1">
            <a:spLocks noChangeArrowheads="1"/>
          </p:cNvSpPr>
          <p:nvPr/>
        </p:nvSpPr>
        <p:spPr bwMode="auto">
          <a:xfrm rot="2169367">
            <a:off x="381000" y="4800600"/>
            <a:ext cx="3124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Interacting Chips in Mundane Objects</a:t>
            </a:r>
            <a:endParaRPr lang="en-CA" altLang="en-US" sz="2400"/>
          </a:p>
        </p:txBody>
      </p:sp>
      <p:sp>
        <p:nvSpPr>
          <p:cNvPr id="88069" name="Text Box 6">
            <a:extLst>
              <a:ext uri="{FF2B5EF4-FFF2-40B4-BE49-F238E27FC236}">
                <a16:creationId xmlns:a16="http://schemas.microsoft.com/office/drawing/2014/main" id="{2EDE680D-305F-4BEC-93AF-A065CDA5D021}"/>
              </a:ext>
            </a:extLst>
          </p:cNvPr>
          <p:cNvSpPr txBox="1">
            <a:spLocks noChangeArrowheads="1"/>
          </p:cNvSpPr>
          <p:nvPr/>
        </p:nvSpPr>
        <p:spPr bwMode="auto">
          <a:xfrm rot="-686299">
            <a:off x="3810000" y="1828800"/>
            <a:ext cx="2743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Cleaning Ship Hulls</a:t>
            </a:r>
            <a:endParaRPr lang="en-CA" altLang="en-US" sz="2400"/>
          </a:p>
        </p:txBody>
      </p:sp>
      <p:sp>
        <p:nvSpPr>
          <p:cNvPr id="88070" name="Text Box 7">
            <a:extLst>
              <a:ext uri="{FF2B5EF4-FFF2-40B4-BE49-F238E27FC236}">
                <a16:creationId xmlns:a16="http://schemas.microsoft.com/office/drawing/2014/main" id="{4347713D-B3D6-4144-AE53-F3A85BCFFC54}"/>
              </a:ext>
            </a:extLst>
          </p:cNvPr>
          <p:cNvSpPr txBox="1">
            <a:spLocks noChangeArrowheads="1"/>
          </p:cNvSpPr>
          <p:nvPr/>
        </p:nvSpPr>
        <p:spPr bwMode="auto">
          <a:xfrm rot="2295788">
            <a:off x="1752600" y="22860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Pipe Inspection</a:t>
            </a:r>
            <a:endParaRPr lang="en-CA" altLang="en-US" sz="2400"/>
          </a:p>
        </p:txBody>
      </p:sp>
      <p:sp>
        <p:nvSpPr>
          <p:cNvPr id="88071" name="Text Box 8">
            <a:extLst>
              <a:ext uri="{FF2B5EF4-FFF2-40B4-BE49-F238E27FC236}">
                <a16:creationId xmlns:a16="http://schemas.microsoft.com/office/drawing/2014/main" id="{88722B62-EFF6-4471-B726-C455558FEB4E}"/>
              </a:ext>
            </a:extLst>
          </p:cNvPr>
          <p:cNvSpPr txBox="1">
            <a:spLocks noChangeArrowheads="1"/>
          </p:cNvSpPr>
          <p:nvPr/>
        </p:nvSpPr>
        <p:spPr bwMode="auto">
          <a:xfrm rot="-1132635">
            <a:off x="2514600" y="4038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Pest Eradication</a:t>
            </a:r>
            <a:endParaRPr lang="en-CA" altLang="en-US" sz="2400"/>
          </a:p>
        </p:txBody>
      </p:sp>
      <p:sp>
        <p:nvSpPr>
          <p:cNvPr id="88072" name="Text Box 9">
            <a:extLst>
              <a:ext uri="{FF2B5EF4-FFF2-40B4-BE49-F238E27FC236}">
                <a16:creationId xmlns:a16="http://schemas.microsoft.com/office/drawing/2014/main" id="{79A99558-C8AD-4277-A087-3E9F6D1434DF}"/>
              </a:ext>
            </a:extLst>
          </p:cNvPr>
          <p:cNvSpPr txBox="1">
            <a:spLocks noChangeArrowheads="1"/>
          </p:cNvSpPr>
          <p:nvPr/>
        </p:nvSpPr>
        <p:spPr bwMode="auto">
          <a:xfrm rot="-2320422">
            <a:off x="457200" y="914400"/>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a:cs typeface="Arial" panose="020B0604020202020204" pitchFamily="34" charset="0"/>
              </a:rPr>
              <a:t>Miniaturization</a:t>
            </a:r>
            <a:endParaRPr lang="en-CA" altLang="en-US"/>
          </a:p>
        </p:txBody>
      </p:sp>
      <p:sp>
        <p:nvSpPr>
          <p:cNvPr id="88073" name="Text Box 10">
            <a:extLst>
              <a:ext uri="{FF2B5EF4-FFF2-40B4-BE49-F238E27FC236}">
                <a16:creationId xmlns:a16="http://schemas.microsoft.com/office/drawing/2014/main" id="{A546FEFB-F9A4-4E42-9F42-073AFA9E7D93}"/>
              </a:ext>
            </a:extLst>
          </p:cNvPr>
          <p:cNvSpPr txBox="1">
            <a:spLocks noChangeArrowheads="1"/>
          </p:cNvSpPr>
          <p:nvPr/>
        </p:nvSpPr>
        <p:spPr bwMode="auto">
          <a:xfrm rot="1419178">
            <a:off x="4495800" y="3200400"/>
            <a:ext cx="2743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Engine Maintenance</a:t>
            </a:r>
            <a:endParaRPr lang="en-CA" altLang="en-US" sz="2400"/>
          </a:p>
        </p:txBody>
      </p:sp>
      <p:sp>
        <p:nvSpPr>
          <p:cNvPr id="88074" name="Text Box 11">
            <a:extLst>
              <a:ext uri="{FF2B5EF4-FFF2-40B4-BE49-F238E27FC236}">
                <a16:creationId xmlns:a16="http://schemas.microsoft.com/office/drawing/2014/main" id="{7C160CB9-3811-4B69-8B88-DBD4A1E3BD15}"/>
              </a:ext>
            </a:extLst>
          </p:cNvPr>
          <p:cNvSpPr txBox="1">
            <a:spLocks noChangeArrowheads="1"/>
          </p:cNvSpPr>
          <p:nvPr/>
        </p:nvSpPr>
        <p:spPr bwMode="auto">
          <a:xfrm rot="1593179">
            <a:off x="5200650" y="914400"/>
            <a:ext cx="394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Telecommunications</a:t>
            </a:r>
            <a:endParaRPr lang="en-CA" altLang="en-US" sz="2400"/>
          </a:p>
        </p:txBody>
      </p:sp>
      <p:sp>
        <p:nvSpPr>
          <p:cNvPr id="88075" name="Text Box 12">
            <a:extLst>
              <a:ext uri="{FF2B5EF4-FFF2-40B4-BE49-F238E27FC236}">
                <a16:creationId xmlns:a16="http://schemas.microsoft.com/office/drawing/2014/main" id="{7E18062E-683A-4D3C-943B-5DCBFB205DAA}"/>
              </a:ext>
            </a:extLst>
          </p:cNvPr>
          <p:cNvSpPr txBox="1">
            <a:spLocks noChangeArrowheads="1"/>
          </p:cNvSpPr>
          <p:nvPr/>
        </p:nvSpPr>
        <p:spPr bwMode="auto">
          <a:xfrm rot="2938706">
            <a:off x="5673726" y="3048000"/>
            <a:ext cx="34671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Self-Assembling Robots</a:t>
            </a:r>
            <a:endParaRPr lang="en-CA" altLang="en-US" sz="2400"/>
          </a:p>
        </p:txBody>
      </p:sp>
      <p:sp>
        <p:nvSpPr>
          <p:cNvPr id="88076" name="Text Box 13">
            <a:extLst>
              <a:ext uri="{FF2B5EF4-FFF2-40B4-BE49-F238E27FC236}">
                <a16:creationId xmlns:a16="http://schemas.microsoft.com/office/drawing/2014/main" id="{7F14C31E-DBD8-4C5E-A7EC-F3AAF595A3D7}"/>
              </a:ext>
            </a:extLst>
          </p:cNvPr>
          <p:cNvSpPr txBox="1">
            <a:spLocks noChangeArrowheads="1"/>
          </p:cNvSpPr>
          <p:nvPr/>
        </p:nvSpPr>
        <p:spPr bwMode="auto">
          <a:xfrm rot="316772">
            <a:off x="1371600" y="35814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Job Scheduling</a:t>
            </a:r>
            <a:endParaRPr lang="en-CA" altLang="en-US" sz="2400"/>
          </a:p>
        </p:txBody>
      </p:sp>
      <p:sp>
        <p:nvSpPr>
          <p:cNvPr id="88077" name="Text Box 14">
            <a:extLst>
              <a:ext uri="{FF2B5EF4-FFF2-40B4-BE49-F238E27FC236}">
                <a16:creationId xmlns:a16="http://schemas.microsoft.com/office/drawing/2014/main" id="{2E353B78-D7D8-4317-B532-E1B86290F645}"/>
              </a:ext>
            </a:extLst>
          </p:cNvPr>
          <p:cNvSpPr txBox="1">
            <a:spLocks noChangeArrowheads="1"/>
          </p:cNvSpPr>
          <p:nvPr/>
        </p:nvSpPr>
        <p:spPr bwMode="auto">
          <a:xfrm rot="-2375127">
            <a:off x="2971800" y="50292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CA" altLang="en-US" sz="2400"/>
              <a:t>Vehicle Routing </a:t>
            </a:r>
          </a:p>
        </p:txBody>
      </p:sp>
      <p:sp>
        <p:nvSpPr>
          <p:cNvPr id="88078" name="Text Box 15">
            <a:extLst>
              <a:ext uri="{FF2B5EF4-FFF2-40B4-BE49-F238E27FC236}">
                <a16:creationId xmlns:a16="http://schemas.microsoft.com/office/drawing/2014/main" id="{71481B4E-22C9-4FE9-AD04-CE246FE16D28}"/>
              </a:ext>
            </a:extLst>
          </p:cNvPr>
          <p:cNvSpPr txBox="1">
            <a:spLocks noChangeArrowheads="1"/>
          </p:cNvSpPr>
          <p:nvPr/>
        </p:nvSpPr>
        <p:spPr bwMode="auto">
          <a:xfrm rot="2213672">
            <a:off x="4953000" y="47244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Data Clustering</a:t>
            </a:r>
            <a:r>
              <a:rPr lang="en-CA" altLang="en-US" sz="2400"/>
              <a:t> </a:t>
            </a:r>
          </a:p>
        </p:txBody>
      </p:sp>
      <p:sp>
        <p:nvSpPr>
          <p:cNvPr id="88079" name="Text Box 16">
            <a:extLst>
              <a:ext uri="{FF2B5EF4-FFF2-40B4-BE49-F238E27FC236}">
                <a16:creationId xmlns:a16="http://schemas.microsoft.com/office/drawing/2014/main" id="{8CD1CBB1-D202-44C2-AA5E-E5FD6CFC5212}"/>
              </a:ext>
            </a:extLst>
          </p:cNvPr>
          <p:cNvSpPr txBox="1">
            <a:spLocks noChangeArrowheads="1"/>
          </p:cNvSpPr>
          <p:nvPr/>
        </p:nvSpPr>
        <p:spPr bwMode="auto">
          <a:xfrm rot="-2797339">
            <a:off x="6964363" y="5303837"/>
            <a:ext cx="2743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dirty="0">
                <a:cs typeface="Arial" panose="020B0604020202020204" pitchFamily="34" charset="0"/>
              </a:rPr>
              <a:t>Distributed Mail Systems</a:t>
            </a:r>
            <a:endParaRPr lang="en-CA" altLang="en-US" sz="2400" dirty="0"/>
          </a:p>
        </p:txBody>
      </p:sp>
      <p:sp>
        <p:nvSpPr>
          <p:cNvPr id="88080" name="Text Box 17">
            <a:extLst>
              <a:ext uri="{FF2B5EF4-FFF2-40B4-BE49-F238E27FC236}">
                <a16:creationId xmlns:a16="http://schemas.microsoft.com/office/drawing/2014/main" id="{9B4CCABE-8453-4D36-9E65-03375B1A1099}"/>
              </a:ext>
            </a:extLst>
          </p:cNvPr>
          <p:cNvSpPr txBox="1">
            <a:spLocks noChangeArrowheads="1"/>
          </p:cNvSpPr>
          <p:nvPr/>
        </p:nvSpPr>
        <p:spPr bwMode="auto">
          <a:xfrm rot="2805125">
            <a:off x="4708525" y="5578475"/>
            <a:ext cx="2743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dirty="0">
                <a:cs typeface="Arial" panose="020B0604020202020204" pitchFamily="34" charset="0"/>
              </a:rPr>
              <a:t>Optimal Resource Allocation</a:t>
            </a:r>
            <a:endParaRPr lang="en-CA" altLang="en-US" sz="2400" dirty="0"/>
          </a:p>
        </p:txBody>
      </p:sp>
      <p:sp>
        <p:nvSpPr>
          <p:cNvPr id="88081" name="Text Box 18">
            <a:extLst>
              <a:ext uri="{FF2B5EF4-FFF2-40B4-BE49-F238E27FC236}">
                <a16:creationId xmlns:a16="http://schemas.microsoft.com/office/drawing/2014/main" id="{66B294CF-421D-435F-8623-E3F8FEF00DD1}"/>
              </a:ext>
            </a:extLst>
          </p:cNvPr>
          <p:cNvSpPr txBox="1">
            <a:spLocks noChangeArrowheads="1"/>
          </p:cNvSpPr>
          <p:nvPr/>
        </p:nvSpPr>
        <p:spPr bwMode="auto">
          <a:xfrm rot="-1176702">
            <a:off x="6858000" y="3962400"/>
            <a:ext cx="2743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400">
                <a:cs typeface="Arial" panose="020B0604020202020204" pitchFamily="34" charset="0"/>
              </a:rPr>
              <a:t>Combinatorial Optimization</a:t>
            </a:r>
            <a:endParaRPr lang="en-CA"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2">
            <a:extLst>
              <a:ext uri="{FF2B5EF4-FFF2-40B4-BE49-F238E27FC236}">
                <a16:creationId xmlns:a16="http://schemas.microsoft.com/office/drawing/2014/main" id="{8AF179A7-6962-463F-AA8B-6E74265C8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232" y="644351"/>
            <a:ext cx="5517981" cy="5569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文本框 3">
            <a:extLst>
              <a:ext uri="{FF2B5EF4-FFF2-40B4-BE49-F238E27FC236}">
                <a16:creationId xmlns:a16="http://schemas.microsoft.com/office/drawing/2014/main" id="{FF10D0D2-28BC-4D41-850C-580F2808D35A}"/>
              </a:ext>
            </a:extLst>
          </p:cNvPr>
          <p:cNvSpPr txBox="1">
            <a:spLocks noChangeArrowheads="1"/>
          </p:cNvSpPr>
          <p:nvPr/>
        </p:nvSpPr>
        <p:spPr bwMode="auto">
          <a:xfrm>
            <a:off x="1908175" y="188913"/>
            <a:ext cx="5507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t>Artificial </a:t>
            </a:r>
            <a:r>
              <a:rPr lang="en-US" altLang="zh-CN" dirty="0"/>
              <a:t>B</a:t>
            </a:r>
            <a:r>
              <a:rPr lang="zh-CN" altLang="en-US" dirty="0"/>
              <a:t>ee </a:t>
            </a:r>
            <a:r>
              <a:rPr lang="en-US" altLang="zh-CN" dirty="0"/>
              <a:t>C</a:t>
            </a:r>
            <a:r>
              <a:rPr lang="zh-CN" altLang="en-US" dirty="0"/>
              <a:t>olony </a:t>
            </a:r>
            <a:r>
              <a:rPr lang="en-US" altLang="zh-CN" dirty="0"/>
              <a:t>A</a:t>
            </a:r>
            <a:r>
              <a:rPr lang="zh-CN" altLang="en-US" dirty="0"/>
              <a:t>lgorithm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7636D70B-E423-48E4-AD90-BFCB8322B549}"/>
              </a:ext>
            </a:extLst>
          </p:cNvPr>
          <p:cNvSpPr>
            <a:spLocks noGrp="1" noChangeArrowheads="1"/>
          </p:cNvSpPr>
          <p:nvPr>
            <p:ph type="title" idx="4294967295"/>
          </p:nvPr>
        </p:nvSpPr>
        <p:spPr>
          <a:xfrm>
            <a:off x="0" y="609600"/>
            <a:ext cx="7772400" cy="1143000"/>
          </a:xfrm>
        </p:spPr>
        <p:txBody>
          <a:bodyPr/>
          <a:lstStyle/>
          <a:p>
            <a:r>
              <a:rPr lang="en-US" altLang="zh-CN" b="1"/>
              <a:t>Termites</a:t>
            </a:r>
          </a:p>
        </p:txBody>
      </p:sp>
      <p:pic>
        <p:nvPicPr>
          <p:cNvPr id="17411" name="Picture 1028">
            <a:extLst>
              <a:ext uri="{FF2B5EF4-FFF2-40B4-BE49-F238E27FC236}">
                <a16:creationId xmlns:a16="http://schemas.microsoft.com/office/drawing/2014/main" id="{A65385B9-260E-4EAA-813D-388A9E30C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714500"/>
            <a:ext cx="4114800"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3455BCCD-5C7C-4476-A3E6-B54943396E3D}"/>
              </a:ext>
            </a:extLst>
          </p:cNvPr>
          <p:cNvSpPr>
            <a:spLocks noGrp="1" noChangeArrowheads="1"/>
          </p:cNvSpPr>
          <p:nvPr>
            <p:ph type="title" idx="4294967295"/>
          </p:nvPr>
        </p:nvSpPr>
        <p:spPr>
          <a:xfrm>
            <a:off x="0" y="714375"/>
            <a:ext cx="7767638" cy="1143000"/>
          </a:xfrm>
        </p:spPr>
        <p:txBody>
          <a:bodyPr/>
          <a:lstStyle/>
          <a:p>
            <a:r>
              <a:rPr lang="en-US" altLang="zh-CN" b="1"/>
              <a:t>Termites</a:t>
            </a:r>
          </a:p>
        </p:txBody>
      </p:sp>
      <p:sp>
        <p:nvSpPr>
          <p:cNvPr id="18434" name="Rectangle 3">
            <a:extLst>
              <a:ext uri="{FF2B5EF4-FFF2-40B4-BE49-F238E27FC236}">
                <a16:creationId xmlns:a16="http://schemas.microsoft.com/office/drawing/2014/main" id="{144AC93E-39A4-4843-BBF3-904A7CB6ACDA}"/>
              </a:ext>
            </a:extLst>
          </p:cNvPr>
          <p:cNvSpPr>
            <a:spLocks noGrp="1" noChangeArrowheads="1"/>
          </p:cNvSpPr>
          <p:nvPr>
            <p:ph type="body" idx="4294967295"/>
          </p:nvPr>
        </p:nvSpPr>
        <p:spPr>
          <a:xfrm>
            <a:off x="0" y="1928813"/>
            <a:ext cx="7772400" cy="4114800"/>
          </a:xfrm>
        </p:spPr>
        <p:txBody>
          <a:bodyPr/>
          <a:lstStyle/>
          <a:p>
            <a:pPr>
              <a:lnSpc>
                <a:spcPct val="120000"/>
              </a:lnSpc>
            </a:pPr>
            <a:r>
              <a:rPr lang="en-US" altLang="zh-CN" sz="2800" b="1" dirty="0"/>
              <a:t>Cone-shaped outer </a:t>
            </a:r>
          </a:p>
          <a:p>
            <a:pPr>
              <a:lnSpc>
                <a:spcPct val="120000"/>
              </a:lnSpc>
              <a:buFontTx/>
              <a:buNone/>
            </a:pPr>
            <a:r>
              <a:rPr lang="en-US" altLang="zh-CN" sz="2800" b="1" dirty="0"/>
              <a:t>     walls and ventilation ducts</a:t>
            </a:r>
          </a:p>
          <a:p>
            <a:pPr>
              <a:lnSpc>
                <a:spcPct val="120000"/>
              </a:lnSpc>
            </a:pPr>
            <a:r>
              <a:rPr lang="en-US" altLang="zh-CN" sz="2800" b="1" dirty="0"/>
              <a:t>Brood chambers in central hive</a:t>
            </a:r>
          </a:p>
          <a:p>
            <a:pPr>
              <a:lnSpc>
                <a:spcPct val="120000"/>
              </a:lnSpc>
            </a:pPr>
            <a:r>
              <a:rPr lang="en-US" altLang="zh-CN" sz="2800" b="1" dirty="0"/>
              <a:t>Spiral cooling vents</a:t>
            </a:r>
          </a:p>
          <a:p>
            <a:pPr>
              <a:lnSpc>
                <a:spcPct val="120000"/>
              </a:lnSpc>
            </a:pPr>
            <a:r>
              <a:rPr lang="en-US" altLang="zh-CN" sz="2800" b="1" dirty="0"/>
              <a:t>Support pillars</a:t>
            </a:r>
          </a:p>
        </p:txBody>
      </p:sp>
      <p:sp>
        <p:nvSpPr>
          <p:cNvPr id="18435" name="AutoShape 2053" descr="白蚁巢穴">
            <a:extLst>
              <a:ext uri="{FF2B5EF4-FFF2-40B4-BE49-F238E27FC236}">
                <a16:creationId xmlns:a16="http://schemas.microsoft.com/office/drawing/2014/main" id="{99F3508F-1F14-463D-8CC1-C0DD9F4FFFB2}"/>
              </a:ext>
            </a:extLst>
          </p:cNvPr>
          <p:cNvSpPr>
            <a:spLocks noChangeAspect="1" noChangeArrowheads="1"/>
          </p:cNvSpPr>
          <p:nvPr/>
        </p:nvSpPr>
        <p:spPr bwMode="auto">
          <a:xfrm>
            <a:off x="84138" y="-177800"/>
            <a:ext cx="3048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pic>
        <p:nvPicPr>
          <p:cNvPr id="18436" name="图片 14340">
            <a:hlinkClick r:id="rId5" action="ppaction://hlinkfile"/>
            <a:extLst>
              <a:ext uri="{FF2B5EF4-FFF2-40B4-BE49-F238E27FC236}">
                <a16:creationId xmlns:a16="http://schemas.microsoft.com/office/drawing/2014/main" id="{9AF31F2B-31C4-40FD-BB9B-F6A3A143A3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5993" y="3516613"/>
            <a:ext cx="3240088" cy="25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图片 14342">
            <a:extLst>
              <a:ext uri="{FF2B5EF4-FFF2-40B4-BE49-F238E27FC236}">
                <a16:creationId xmlns:a16="http://schemas.microsoft.com/office/drawing/2014/main" id="{573DF1AD-52AD-4965-8E12-80EBCCAF8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500" y="188913"/>
            <a:ext cx="319087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文本框 14343">
            <a:extLst>
              <a:ext uri="{FF2B5EF4-FFF2-40B4-BE49-F238E27FC236}">
                <a16:creationId xmlns:a16="http://schemas.microsoft.com/office/drawing/2014/main" id="{DC08663F-9F4C-45CE-8C87-4E4D06D5B15C}"/>
              </a:ext>
            </a:extLst>
          </p:cNvPr>
          <p:cNvSpPr txBox="1">
            <a:spLocks noChangeArrowheads="1"/>
          </p:cNvSpPr>
          <p:nvPr/>
        </p:nvSpPr>
        <p:spPr bwMode="auto">
          <a:xfrm>
            <a:off x="6229350" y="2636838"/>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200">
                <a:cs typeface="Arial" panose="020B0604020202020204" pitchFamily="34" charset="0"/>
              </a:rPr>
              <a:t>Biomimicry’s Cool Alternative: Eastgate Centre in Zimbabwe</a:t>
            </a:r>
          </a:p>
        </p:txBody>
      </p:sp>
      <p:sp>
        <p:nvSpPr>
          <p:cNvPr id="18440" name="文本框 14344">
            <a:extLst>
              <a:ext uri="{FF2B5EF4-FFF2-40B4-BE49-F238E27FC236}">
                <a16:creationId xmlns:a16="http://schemas.microsoft.com/office/drawing/2014/main" id="{107DF49F-AF4B-48DA-BB0A-1290EC55459C}"/>
              </a:ext>
            </a:extLst>
          </p:cNvPr>
          <p:cNvSpPr txBox="1">
            <a:spLocks noChangeArrowheads="1"/>
          </p:cNvSpPr>
          <p:nvPr/>
        </p:nvSpPr>
        <p:spPr bwMode="auto">
          <a:xfrm>
            <a:off x="84138" y="5260181"/>
            <a:ext cx="53292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400" dirty="0">
                <a:cs typeface="Arial" panose="020B0604020202020204" pitchFamily="34" charset="0"/>
              </a:rPr>
              <a:t>The fungus must be kept at exactly 87  degrees F (30.5C), while the temperatures outside range from 35 degrees F at night to 104 degrees F during the day</a:t>
            </a:r>
          </a:p>
        </p:txBody>
      </p:sp>
      <p:pic>
        <p:nvPicPr>
          <p:cNvPr id="10" name="termite">
            <a:hlinkClick r:id="" action="ppaction://media"/>
            <a:extLst>
              <a:ext uri="{FF2B5EF4-FFF2-40B4-BE49-F238E27FC236}">
                <a16:creationId xmlns:a16="http://schemas.microsoft.com/office/drawing/2014/main" id="{565473F9-289A-4048-B46D-73502AAA23C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00739" y="188913"/>
            <a:ext cx="2551245" cy="14333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DERGROUND CITY Ants subterranean structures revealed">
            <a:hlinkClick r:id="" action="ppaction://media"/>
            <a:extLst>
              <a:ext uri="{FF2B5EF4-FFF2-40B4-BE49-F238E27FC236}">
                <a16:creationId xmlns:a16="http://schemas.microsoft.com/office/drawing/2014/main" id="{71E0DAC6-BD8C-4773-82E5-358563F713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3160" y="2420888"/>
            <a:ext cx="3657600" cy="2743200"/>
          </a:xfrm>
          <a:prstGeom prst="rect">
            <a:avLst/>
          </a:prstGeom>
        </p:spPr>
      </p:pic>
      <p:sp>
        <p:nvSpPr>
          <p:cNvPr id="4" name="矩形 3">
            <a:extLst>
              <a:ext uri="{FF2B5EF4-FFF2-40B4-BE49-F238E27FC236}">
                <a16:creationId xmlns:a16="http://schemas.microsoft.com/office/drawing/2014/main" id="{97523EDA-C9AF-4E51-AF44-AFD3B231306A}"/>
              </a:ext>
            </a:extLst>
          </p:cNvPr>
          <p:cNvSpPr/>
          <p:nvPr/>
        </p:nvSpPr>
        <p:spPr>
          <a:xfrm>
            <a:off x="683568" y="739805"/>
            <a:ext cx="6912768" cy="954107"/>
          </a:xfrm>
          <a:prstGeom prst="rect">
            <a:avLst/>
          </a:prstGeom>
        </p:spPr>
        <p:txBody>
          <a:bodyPr wrap="square">
            <a:spAutoFit/>
          </a:bodyPr>
          <a:lstStyle/>
          <a:p>
            <a:pPr algn="ctr"/>
            <a:r>
              <a:rPr lang="en-US" altLang="zh-CN" dirty="0"/>
              <a:t>UNDERGROUND CITY </a:t>
            </a:r>
          </a:p>
          <a:p>
            <a:pPr algn="ctr"/>
            <a:r>
              <a:rPr lang="en-US" altLang="zh-CN" dirty="0"/>
              <a:t>Ants subterranean structures revealed</a:t>
            </a:r>
            <a:endParaRPr lang="zh-CN" altLang="en-US" dirty="0"/>
          </a:p>
        </p:txBody>
      </p:sp>
    </p:spTree>
    <p:extLst>
      <p:ext uri="{BB962C8B-B14F-4D97-AF65-F5344CB8AC3E}">
        <p14:creationId xmlns:p14="http://schemas.microsoft.com/office/powerpoint/2010/main" val="58281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theme/theme1.xml><?xml version="1.0" encoding="utf-8"?>
<a:theme xmlns:a="http://schemas.openxmlformats.org/drawingml/2006/main" name="dbllinec">
  <a:themeElements>
    <a:clrScheme name="">
      <a:dk1>
        <a:srgbClr val="000000"/>
      </a:dk1>
      <a:lt1>
        <a:srgbClr val="FFFFFF"/>
      </a:lt1>
      <a:dk2>
        <a:srgbClr val="000000"/>
      </a:dk2>
      <a:lt2>
        <a:srgbClr val="CECECE"/>
      </a:lt2>
      <a:accent1>
        <a:srgbClr val="FFFFFF"/>
      </a:accent1>
      <a:accent2>
        <a:srgbClr val="8901F3"/>
      </a:accent2>
      <a:accent3>
        <a:srgbClr val="FFFFFF"/>
      </a:accent3>
      <a:accent4>
        <a:srgbClr val="000000"/>
      </a:accent4>
      <a:accent5>
        <a:srgbClr val="FFFFFF"/>
      </a:accent5>
      <a:accent6>
        <a:srgbClr val="7C01DC"/>
      </a:accent6>
      <a:hlink>
        <a:srgbClr val="F95AB7"/>
      </a:hlink>
      <a:folHlink>
        <a:srgbClr val="C1CEFF"/>
      </a:folHlink>
    </a:clrScheme>
    <a:fontScheme name="dbllinec.ppt">
      <a:majorFont>
        <a:latin typeface="Book Antiqu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1"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1"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bllinec.pp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bllinec.pp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bllinec.pp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bllinec.pp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bllinec.pp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bllinec.pp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bllinec.pp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2191</TotalTime>
  <Pages>0</Pages>
  <Words>1834</Words>
  <Characters>0</Characters>
  <Application>Microsoft Office PowerPoint</Application>
  <DocSecurity>0</DocSecurity>
  <PresentationFormat>全屏显示(4:3)</PresentationFormat>
  <Lines>0</Lines>
  <Paragraphs>244</Paragraphs>
  <Slides>57</Slides>
  <Notes>15</Notes>
  <HiddenSlides>0</HiddenSlides>
  <MMClips>6</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57</vt:i4>
      </vt:variant>
    </vt:vector>
  </HeadingPairs>
  <TitlesOfParts>
    <vt:vector size="64" baseType="lpstr">
      <vt:lpstr>Baha</vt:lpstr>
      <vt:lpstr>宋体</vt:lpstr>
      <vt:lpstr>Arial</vt:lpstr>
      <vt:lpstr>Book Antiqua</vt:lpstr>
      <vt:lpstr>Symbol</vt:lpstr>
      <vt:lpstr>Wingdings</vt:lpstr>
      <vt:lpstr>dbllinec</vt:lpstr>
      <vt:lpstr>Swarm Intelligence</vt:lpstr>
      <vt:lpstr>An Overview</vt:lpstr>
      <vt:lpstr>Real World  Examples</vt:lpstr>
      <vt:lpstr>Bees</vt:lpstr>
      <vt:lpstr>Bees</vt:lpstr>
      <vt:lpstr>PowerPoint 演示文稿</vt:lpstr>
      <vt:lpstr>Termites</vt:lpstr>
      <vt:lpstr>Termites</vt:lpstr>
      <vt:lpstr>PowerPoint 演示文稿</vt:lpstr>
      <vt:lpstr>Ants</vt:lpstr>
      <vt:lpstr>Ants</vt:lpstr>
      <vt:lpstr>PowerPoint 演示文稿</vt:lpstr>
      <vt:lpstr>Fish Schooling &amp; Bird Flocking</vt:lpstr>
      <vt:lpstr>Particle swarm optimization</vt:lpstr>
      <vt:lpstr>Bacterial </vt:lpstr>
      <vt:lpstr>Bacterial Foraging Optimization</vt:lpstr>
      <vt:lpstr>Cuckoo </vt:lpstr>
      <vt:lpstr>Cuckoo search</vt:lpstr>
      <vt:lpstr>Bat</vt:lpstr>
      <vt:lpstr>Bat algorithm</vt:lpstr>
      <vt:lpstr>Firefly</vt:lpstr>
      <vt:lpstr>Firefly algorithm</vt:lpstr>
      <vt:lpstr>Swarming is Powerful</vt:lpstr>
      <vt:lpstr>Powerful … but simple</vt:lpstr>
      <vt:lpstr>Harness this Power out of Simplicity</vt:lpstr>
      <vt:lpstr>What is SI</vt:lpstr>
      <vt:lpstr>Swarm Intelligence in Theory</vt:lpstr>
      <vt:lpstr>An In-depth Look at Real Ant Behaviour</vt:lpstr>
      <vt:lpstr>Interrupt The Flow</vt:lpstr>
      <vt:lpstr>The Path Thickens!</vt:lpstr>
      <vt:lpstr>The New Shortest Path</vt:lpstr>
      <vt:lpstr>Adapting to Environment Changes</vt:lpstr>
      <vt:lpstr>Adapting to Environment Changes</vt:lpstr>
      <vt:lpstr>Ant Pheromone and Food Foraging Demo</vt:lpstr>
      <vt:lpstr>Problems Regarding Swarm Intelligent Systems </vt:lpstr>
      <vt:lpstr>Four Ingredients of  Self Organization</vt:lpstr>
      <vt:lpstr>Properties of  Self-Organization</vt:lpstr>
      <vt:lpstr>Types of Interactions  For Social Insects</vt:lpstr>
      <vt:lpstr>Stigmergy Example</vt:lpstr>
      <vt:lpstr>Stigmergy in  Action</vt:lpstr>
      <vt:lpstr>Ants  Agents</vt:lpstr>
      <vt:lpstr>From Insects to Realistic  A.I. Algorithms</vt:lpstr>
      <vt:lpstr>From Ants to Algorithms</vt:lpstr>
      <vt:lpstr>Modeling</vt:lpstr>
      <vt:lpstr>Modeling...</vt:lpstr>
      <vt:lpstr>A Good Model has...</vt:lpstr>
      <vt:lpstr>Welcome to the Real World</vt:lpstr>
      <vt:lpstr>Robots</vt:lpstr>
      <vt:lpstr>Kilobot</vt:lpstr>
      <vt:lpstr>Termite-Inspired Robot</vt:lpstr>
      <vt:lpstr>Self-assembling Robot </vt:lpstr>
      <vt:lpstr>Swarm Intelligence and Traffic Safety</vt:lpstr>
      <vt:lpstr>Communication Networks</vt:lpstr>
      <vt:lpstr>PowerPoint 演示文稿</vt:lpstr>
      <vt:lpstr>Closing Arguments</vt:lpstr>
      <vt:lpstr> Dumb parts, properly connected into a swarm, yield smart results.      Kevin Kelly</vt:lpstr>
      <vt:lpstr>The Future?</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Swarm Intelligence</dc:title>
  <dc:subject/>
  <dc:creator>TRI Microlab</dc:creator>
  <cp:keywords/>
  <dc:description/>
  <cp:lastModifiedBy>Li</cp:lastModifiedBy>
  <cp:revision>124</cp:revision>
  <dcterms:created xsi:type="dcterms:W3CDTF">2000-03-17T21:35:55Z</dcterms:created>
  <dcterms:modified xsi:type="dcterms:W3CDTF">2019-03-12T01:05:16Z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2052-10.1.0.5511</vt:lpwstr>
  </property>
</Properties>
</file>